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89" r:id="rId3"/>
    <p:sldId id="258" r:id="rId4"/>
    <p:sldId id="257" r:id="rId5"/>
    <p:sldId id="259" r:id="rId6"/>
    <p:sldId id="260" r:id="rId7"/>
    <p:sldId id="261" r:id="rId8"/>
    <p:sldId id="262" r:id="rId9"/>
    <p:sldId id="265" r:id="rId10"/>
    <p:sldId id="266" r:id="rId11"/>
    <p:sldId id="268" r:id="rId12"/>
    <p:sldId id="270" r:id="rId13"/>
    <p:sldId id="271" r:id="rId14"/>
    <p:sldId id="264" r:id="rId15"/>
    <p:sldId id="269" r:id="rId16"/>
    <p:sldId id="273" r:id="rId17"/>
    <p:sldId id="279" r:id="rId18"/>
    <p:sldId id="274" r:id="rId19"/>
    <p:sldId id="275" r:id="rId20"/>
    <p:sldId id="282" r:id="rId21"/>
    <p:sldId id="280" r:id="rId22"/>
    <p:sldId id="291" r:id="rId23"/>
    <p:sldId id="281" r:id="rId24"/>
    <p:sldId id="284" r:id="rId25"/>
    <p:sldId id="285" r:id="rId26"/>
    <p:sldId id="283" r:id="rId27"/>
    <p:sldId id="286" r:id="rId28"/>
    <p:sldId id="276" r:id="rId29"/>
    <p:sldId id="288" r:id="rId30"/>
    <p:sldId id="277" r:id="rId31"/>
    <p:sldId id="290"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68" d="100"/>
          <a:sy n="68" d="100"/>
        </p:scale>
        <p:origin x="5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1EF52-9516-4EA3-B51C-49A62F17260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3BE1078-C4AC-4E7B-83B2-7AF02708D87B}">
      <dgm:prSet phldrT="[Text]" custT="1"/>
      <dgm:spPr/>
      <dgm:t>
        <a:bodyPr/>
        <a:lstStyle/>
        <a:p>
          <a:r>
            <a:rPr lang="en-US" sz="2400" dirty="0"/>
            <a:t>earned more than 50% of PhD or EdD degrees since 2006</a:t>
          </a:r>
        </a:p>
      </dgm:t>
    </dgm:pt>
    <dgm:pt modelId="{813B022F-D18B-4395-A959-379D60BA4C0D}" type="parTrans" cxnId="{7B155F0C-C3BC-4AD7-9D1D-06F8F0271AD7}">
      <dgm:prSet/>
      <dgm:spPr/>
      <dgm:t>
        <a:bodyPr/>
        <a:lstStyle/>
        <a:p>
          <a:endParaRPr lang="en-US"/>
        </a:p>
      </dgm:t>
    </dgm:pt>
    <dgm:pt modelId="{609AB515-E1D7-41D4-8872-4FF8538BDA4D}" type="sibTrans" cxnId="{7B155F0C-C3BC-4AD7-9D1D-06F8F0271AD7}">
      <dgm:prSet/>
      <dgm:spPr/>
      <dgm:t>
        <a:bodyPr/>
        <a:lstStyle/>
        <a:p>
          <a:endParaRPr lang="en-US"/>
        </a:p>
      </dgm:t>
    </dgm:pt>
    <dgm:pt modelId="{F82DC1D9-57BE-4C77-98E2-09327472AE45}">
      <dgm:prSet phldrT="[Text]" custT="1"/>
      <dgm:spPr/>
      <dgm:t>
        <a:bodyPr/>
        <a:lstStyle/>
        <a:p>
          <a:r>
            <a:rPr lang="en-US" sz="2400" dirty="0"/>
            <a:t>earned more than 50% of bachelor’s degrees since 1982</a:t>
          </a:r>
        </a:p>
      </dgm:t>
    </dgm:pt>
    <dgm:pt modelId="{7AC1050B-04B1-4A23-BCA4-7CD8DB311D81}" type="parTrans" cxnId="{72F20189-7B37-46A2-911D-C141164495EB}">
      <dgm:prSet/>
      <dgm:spPr/>
      <dgm:t>
        <a:bodyPr/>
        <a:lstStyle/>
        <a:p>
          <a:endParaRPr lang="en-US"/>
        </a:p>
      </dgm:t>
    </dgm:pt>
    <dgm:pt modelId="{53F31191-041A-4100-B2F2-12D7866F3861}" type="sibTrans" cxnId="{72F20189-7B37-46A2-911D-C141164495EB}">
      <dgm:prSet/>
      <dgm:spPr/>
      <dgm:t>
        <a:bodyPr/>
        <a:lstStyle/>
        <a:p>
          <a:endParaRPr lang="en-US"/>
        </a:p>
      </dgm:t>
    </dgm:pt>
    <dgm:pt modelId="{D16D9F16-51AF-40A9-BECA-52950C25152D}">
      <dgm:prSet phldrT="[Text]" custT="1"/>
      <dgm:spPr/>
      <dgm:t>
        <a:bodyPr/>
        <a:lstStyle/>
        <a:p>
          <a:r>
            <a:rPr lang="en-US" sz="2400" dirty="0"/>
            <a:t>earned</a:t>
          </a:r>
          <a:r>
            <a:rPr lang="en-US" sz="2400" baseline="0" dirty="0"/>
            <a:t> more than 50% of master’s degrees since 1987</a:t>
          </a:r>
          <a:endParaRPr lang="en-US" sz="2400" dirty="0"/>
        </a:p>
      </dgm:t>
    </dgm:pt>
    <dgm:pt modelId="{905548B4-BA64-4390-8CEA-63E6DFF90795}" type="parTrans" cxnId="{DC8DC7F9-E85B-47FD-B225-612CB8CA1E9A}">
      <dgm:prSet/>
      <dgm:spPr/>
      <dgm:t>
        <a:bodyPr/>
        <a:lstStyle/>
        <a:p>
          <a:endParaRPr lang="en-US"/>
        </a:p>
      </dgm:t>
    </dgm:pt>
    <dgm:pt modelId="{D9E19DB0-D034-4074-8C52-87C47FA41C76}" type="sibTrans" cxnId="{DC8DC7F9-E85B-47FD-B225-612CB8CA1E9A}">
      <dgm:prSet/>
      <dgm:spPr/>
      <dgm:t>
        <a:bodyPr/>
        <a:lstStyle/>
        <a:p>
          <a:endParaRPr lang="en-US"/>
        </a:p>
      </dgm:t>
    </dgm:pt>
    <dgm:pt modelId="{4680F269-9BD0-4731-8105-4D607169A756}">
      <dgm:prSet phldrT="[Text]" custT="1"/>
      <dgm:spPr/>
      <dgm:t>
        <a:bodyPr/>
        <a:lstStyle/>
        <a:p>
          <a:r>
            <a:rPr lang="en-US" sz="2400" dirty="0"/>
            <a:t>earned more than 50% of associate degrees since 1978</a:t>
          </a:r>
        </a:p>
      </dgm:t>
    </dgm:pt>
    <dgm:pt modelId="{2FB03CF8-E2BE-455C-8DA3-DDE4DCB65594}" type="parTrans" cxnId="{35DD39EA-8893-420F-92EB-B0377617FB75}">
      <dgm:prSet/>
      <dgm:spPr/>
      <dgm:t>
        <a:bodyPr/>
        <a:lstStyle/>
        <a:p>
          <a:endParaRPr lang="en-US"/>
        </a:p>
      </dgm:t>
    </dgm:pt>
    <dgm:pt modelId="{9CC358CD-3991-463F-8DCE-FBE12915D924}" type="sibTrans" cxnId="{35DD39EA-8893-420F-92EB-B0377617FB75}">
      <dgm:prSet/>
      <dgm:spPr/>
      <dgm:t>
        <a:bodyPr/>
        <a:lstStyle/>
        <a:p>
          <a:endParaRPr lang="en-US"/>
        </a:p>
      </dgm:t>
    </dgm:pt>
    <dgm:pt modelId="{47FC9477-317C-4EC9-84A0-FD4B73CFB3B4}">
      <dgm:prSet phldrT="[Text]" custT="1"/>
      <dgm:spPr/>
      <dgm:t>
        <a:bodyPr/>
        <a:lstStyle/>
        <a:p>
          <a:r>
            <a:rPr lang="en-US" sz="2400" dirty="0"/>
            <a:t>As of 2015,32% hold full professor lines -  </a:t>
          </a:r>
        </a:p>
      </dgm:t>
    </dgm:pt>
    <dgm:pt modelId="{C1D1647D-375C-4C2C-9E5B-0D57D07EA97B}" type="parTrans" cxnId="{F082675B-2955-419C-9E54-46FD9DA32099}">
      <dgm:prSet/>
      <dgm:spPr/>
      <dgm:t>
        <a:bodyPr/>
        <a:lstStyle/>
        <a:p>
          <a:endParaRPr lang="en-US"/>
        </a:p>
      </dgm:t>
    </dgm:pt>
    <dgm:pt modelId="{85B66C4B-D17B-40D1-822B-1C2AC7C694E0}" type="sibTrans" cxnId="{F082675B-2955-419C-9E54-46FD9DA32099}">
      <dgm:prSet/>
      <dgm:spPr/>
      <dgm:t>
        <a:bodyPr/>
        <a:lstStyle/>
        <a:p>
          <a:endParaRPr lang="en-US"/>
        </a:p>
      </dgm:t>
    </dgm:pt>
    <dgm:pt modelId="{52B45662-038F-46F7-A498-7459263928E3}" type="pres">
      <dgm:prSet presAssocID="{1C31EF52-9516-4EA3-B51C-49A62F172608}" presName="diagram" presStyleCnt="0">
        <dgm:presLayoutVars>
          <dgm:dir/>
          <dgm:resizeHandles val="exact"/>
        </dgm:presLayoutVars>
      </dgm:prSet>
      <dgm:spPr/>
    </dgm:pt>
    <dgm:pt modelId="{4DC40EC1-07CB-4102-82D3-03567AA90A3F}" type="pres">
      <dgm:prSet presAssocID="{13BE1078-C4AC-4E7B-83B2-7AF02708D87B}" presName="node" presStyleLbl="node1" presStyleIdx="0" presStyleCnt="5">
        <dgm:presLayoutVars>
          <dgm:bulletEnabled val="1"/>
        </dgm:presLayoutVars>
      </dgm:prSet>
      <dgm:spPr/>
    </dgm:pt>
    <dgm:pt modelId="{B0A85AF8-954E-4E4B-9B7F-67CF87913843}" type="pres">
      <dgm:prSet presAssocID="{609AB515-E1D7-41D4-8872-4FF8538BDA4D}" presName="sibTrans" presStyleCnt="0"/>
      <dgm:spPr/>
    </dgm:pt>
    <dgm:pt modelId="{5E1F371E-BE0E-49D1-BF95-E6FB745B3924}" type="pres">
      <dgm:prSet presAssocID="{F82DC1D9-57BE-4C77-98E2-09327472AE45}" presName="node" presStyleLbl="node1" presStyleIdx="1" presStyleCnt="5">
        <dgm:presLayoutVars>
          <dgm:bulletEnabled val="1"/>
        </dgm:presLayoutVars>
      </dgm:prSet>
      <dgm:spPr/>
    </dgm:pt>
    <dgm:pt modelId="{2443CD25-7A25-429C-BC2F-478FF2535B4F}" type="pres">
      <dgm:prSet presAssocID="{53F31191-041A-4100-B2F2-12D7866F3861}" presName="sibTrans" presStyleCnt="0"/>
      <dgm:spPr/>
    </dgm:pt>
    <dgm:pt modelId="{400852C9-01D4-4039-B005-E90E85C7C14E}" type="pres">
      <dgm:prSet presAssocID="{D16D9F16-51AF-40A9-BECA-52950C25152D}" presName="node" presStyleLbl="node1" presStyleIdx="2" presStyleCnt="5" custLinFactNeighborY="-7674">
        <dgm:presLayoutVars>
          <dgm:bulletEnabled val="1"/>
        </dgm:presLayoutVars>
      </dgm:prSet>
      <dgm:spPr/>
    </dgm:pt>
    <dgm:pt modelId="{69DBB486-E200-49D0-87D9-77017B4A31DB}" type="pres">
      <dgm:prSet presAssocID="{D9E19DB0-D034-4074-8C52-87C47FA41C76}" presName="sibTrans" presStyleCnt="0"/>
      <dgm:spPr/>
    </dgm:pt>
    <dgm:pt modelId="{B02D4A59-D544-4FBC-98B7-955AD3F03F62}" type="pres">
      <dgm:prSet presAssocID="{4680F269-9BD0-4731-8105-4D607169A756}" presName="node" presStyleLbl="node1" presStyleIdx="3" presStyleCnt="5">
        <dgm:presLayoutVars>
          <dgm:bulletEnabled val="1"/>
        </dgm:presLayoutVars>
      </dgm:prSet>
      <dgm:spPr/>
    </dgm:pt>
    <dgm:pt modelId="{A2433AFC-2659-40CC-8F10-E12CDF040E12}" type="pres">
      <dgm:prSet presAssocID="{9CC358CD-3991-463F-8DCE-FBE12915D924}" presName="sibTrans" presStyleCnt="0"/>
      <dgm:spPr/>
    </dgm:pt>
    <dgm:pt modelId="{004A51C6-C66F-44BC-B422-F50E767DA08B}" type="pres">
      <dgm:prSet presAssocID="{47FC9477-317C-4EC9-84A0-FD4B73CFB3B4}" presName="node" presStyleLbl="node1" presStyleIdx="4" presStyleCnt="5" custLinFactNeighborX="450" custLinFactNeighborY="-2683">
        <dgm:presLayoutVars>
          <dgm:bulletEnabled val="1"/>
        </dgm:presLayoutVars>
      </dgm:prSet>
      <dgm:spPr/>
    </dgm:pt>
  </dgm:ptLst>
  <dgm:cxnLst>
    <dgm:cxn modelId="{7B155F0C-C3BC-4AD7-9D1D-06F8F0271AD7}" srcId="{1C31EF52-9516-4EA3-B51C-49A62F172608}" destId="{13BE1078-C4AC-4E7B-83B2-7AF02708D87B}" srcOrd="0" destOrd="0" parTransId="{813B022F-D18B-4395-A959-379D60BA4C0D}" sibTransId="{609AB515-E1D7-41D4-8872-4FF8538BDA4D}"/>
    <dgm:cxn modelId="{F082675B-2955-419C-9E54-46FD9DA32099}" srcId="{1C31EF52-9516-4EA3-B51C-49A62F172608}" destId="{47FC9477-317C-4EC9-84A0-FD4B73CFB3B4}" srcOrd="4" destOrd="0" parTransId="{C1D1647D-375C-4C2C-9E5B-0D57D07EA97B}" sibTransId="{85B66C4B-D17B-40D1-822B-1C2AC7C694E0}"/>
    <dgm:cxn modelId="{F415F45E-B3BF-40FF-A39C-EA134540F95C}" type="presOf" srcId="{D16D9F16-51AF-40A9-BECA-52950C25152D}" destId="{400852C9-01D4-4039-B005-E90E85C7C14E}" srcOrd="0" destOrd="0" presId="urn:microsoft.com/office/officeart/2005/8/layout/default"/>
    <dgm:cxn modelId="{9E047146-97B8-4EF4-9786-B2497C0BAA17}" type="presOf" srcId="{4680F269-9BD0-4731-8105-4D607169A756}" destId="{B02D4A59-D544-4FBC-98B7-955AD3F03F62}" srcOrd="0" destOrd="0" presId="urn:microsoft.com/office/officeart/2005/8/layout/default"/>
    <dgm:cxn modelId="{401E3749-41D7-45E1-A5C3-533FC0833243}" type="presOf" srcId="{F82DC1D9-57BE-4C77-98E2-09327472AE45}" destId="{5E1F371E-BE0E-49D1-BF95-E6FB745B3924}" srcOrd="0" destOrd="0" presId="urn:microsoft.com/office/officeart/2005/8/layout/default"/>
    <dgm:cxn modelId="{E8946258-AA7D-473E-AB2A-8C4E8D62B03C}" type="presOf" srcId="{47FC9477-317C-4EC9-84A0-FD4B73CFB3B4}" destId="{004A51C6-C66F-44BC-B422-F50E767DA08B}" srcOrd="0" destOrd="0" presId="urn:microsoft.com/office/officeart/2005/8/layout/default"/>
    <dgm:cxn modelId="{72F20189-7B37-46A2-911D-C141164495EB}" srcId="{1C31EF52-9516-4EA3-B51C-49A62F172608}" destId="{F82DC1D9-57BE-4C77-98E2-09327472AE45}" srcOrd="1" destOrd="0" parTransId="{7AC1050B-04B1-4A23-BCA4-7CD8DB311D81}" sibTransId="{53F31191-041A-4100-B2F2-12D7866F3861}"/>
    <dgm:cxn modelId="{6E69F68E-CB78-4E3D-B197-188B67DD9943}" type="presOf" srcId="{1C31EF52-9516-4EA3-B51C-49A62F172608}" destId="{52B45662-038F-46F7-A498-7459263928E3}" srcOrd="0" destOrd="0" presId="urn:microsoft.com/office/officeart/2005/8/layout/default"/>
    <dgm:cxn modelId="{67E71797-34BB-49A4-A310-20ED89AA0221}" type="presOf" srcId="{13BE1078-C4AC-4E7B-83B2-7AF02708D87B}" destId="{4DC40EC1-07CB-4102-82D3-03567AA90A3F}" srcOrd="0" destOrd="0" presId="urn:microsoft.com/office/officeart/2005/8/layout/default"/>
    <dgm:cxn modelId="{35DD39EA-8893-420F-92EB-B0377617FB75}" srcId="{1C31EF52-9516-4EA3-B51C-49A62F172608}" destId="{4680F269-9BD0-4731-8105-4D607169A756}" srcOrd="3" destOrd="0" parTransId="{2FB03CF8-E2BE-455C-8DA3-DDE4DCB65594}" sibTransId="{9CC358CD-3991-463F-8DCE-FBE12915D924}"/>
    <dgm:cxn modelId="{DC8DC7F9-E85B-47FD-B225-612CB8CA1E9A}" srcId="{1C31EF52-9516-4EA3-B51C-49A62F172608}" destId="{D16D9F16-51AF-40A9-BECA-52950C25152D}" srcOrd="2" destOrd="0" parTransId="{905548B4-BA64-4390-8CEA-63E6DFF90795}" sibTransId="{D9E19DB0-D034-4074-8C52-87C47FA41C76}"/>
    <dgm:cxn modelId="{7A000EA5-0638-4DB5-B142-9F0CFBD471AA}" type="presParOf" srcId="{52B45662-038F-46F7-A498-7459263928E3}" destId="{4DC40EC1-07CB-4102-82D3-03567AA90A3F}" srcOrd="0" destOrd="0" presId="urn:microsoft.com/office/officeart/2005/8/layout/default"/>
    <dgm:cxn modelId="{AB8EBA63-9C64-4EF9-9569-25D4B9641A20}" type="presParOf" srcId="{52B45662-038F-46F7-A498-7459263928E3}" destId="{B0A85AF8-954E-4E4B-9B7F-67CF87913843}" srcOrd="1" destOrd="0" presId="urn:microsoft.com/office/officeart/2005/8/layout/default"/>
    <dgm:cxn modelId="{BEF065D2-1CF3-4A29-ACBF-8D16E3AB7FC4}" type="presParOf" srcId="{52B45662-038F-46F7-A498-7459263928E3}" destId="{5E1F371E-BE0E-49D1-BF95-E6FB745B3924}" srcOrd="2" destOrd="0" presId="urn:microsoft.com/office/officeart/2005/8/layout/default"/>
    <dgm:cxn modelId="{DCA5A6A7-6ECA-4DE6-A372-C417334698E3}" type="presParOf" srcId="{52B45662-038F-46F7-A498-7459263928E3}" destId="{2443CD25-7A25-429C-BC2F-478FF2535B4F}" srcOrd="3" destOrd="0" presId="urn:microsoft.com/office/officeart/2005/8/layout/default"/>
    <dgm:cxn modelId="{AAF91458-0EFD-4AC3-B5DE-04F105EFA21B}" type="presParOf" srcId="{52B45662-038F-46F7-A498-7459263928E3}" destId="{400852C9-01D4-4039-B005-E90E85C7C14E}" srcOrd="4" destOrd="0" presId="urn:microsoft.com/office/officeart/2005/8/layout/default"/>
    <dgm:cxn modelId="{94137DD6-6A4A-462A-83DC-0CF096C58E51}" type="presParOf" srcId="{52B45662-038F-46F7-A498-7459263928E3}" destId="{69DBB486-E200-49D0-87D9-77017B4A31DB}" srcOrd="5" destOrd="0" presId="urn:microsoft.com/office/officeart/2005/8/layout/default"/>
    <dgm:cxn modelId="{BF85E4BA-6736-4359-B442-D1C56C359E08}" type="presParOf" srcId="{52B45662-038F-46F7-A498-7459263928E3}" destId="{B02D4A59-D544-4FBC-98B7-955AD3F03F62}" srcOrd="6" destOrd="0" presId="urn:microsoft.com/office/officeart/2005/8/layout/default"/>
    <dgm:cxn modelId="{D02A9CDF-26BF-445B-A37C-72ABADABCC71}" type="presParOf" srcId="{52B45662-038F-46F7-A498-7459263928E3}" destId="{A2433AFC-2659-40CC-8F10-E12CDF040E12}" srcOrd="7" destOrd="0" presId="urn:microsoft.com/office/officeart/2005/8/layout/default"/>
    <dgm:cxn modelId="{134E7484-A275-486D-9BC3-750CD8C9BD0A}" type="presParOf" srcId="{52B45662-038F-46F7-A498-7459263928E3}" destId="{004A51C6-C66F-44BC-B422-F50E767DA08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F97903D-76F7-4352-95F9-4CBB87176109}" type="doc">
      <dgm:prSet loTypeId="urn:microsoft.com/office/officeart/2016/7/layout/RepeatingBendingProcessNew" loCatId="process" qsTypeId="urn:microsoft.com/office/officeart/2005/8/quickstyle/simple5" qsCatId="simple" csTypeId="urn:microsoft.com/office/officeart/2005/8/colors/accent2_2" csCatId="accent2" phldr="1"/>
      <dgm:spPr/>
      <dgm:t>
        <a:bodyPr/>
        <a:lstStyle/>
        <a:p>
          <a:endParaRPr lang="en-US"/>
        </a:p>
      </dgm:t>
    </dgm:pt>
    <dgm:pt modelId="{2DFFE839-CA87-4A4C-BD06-97F0FB728644}">
      <dgm:prSet/>
      <dgm:spPr/>
      <dgm:t>
        <a:bodyPr/>
        <a:lstStyle/>
        <a:p>
          <a:r>
            <a:rPr lang="en-US" b="1" dirty="0"/>
            <a:t>Which style of leadership characterizes the woman leader’s role?</a:t>
          </a:r>
          <a:endParaRPr lang="en-US" dirty="0"/>
        </a:p>
      </dgm:t>
    </dgm:pt>
    <dgm:pt modelId="{6B1E0CDB-9A95-498C-8EA2-400753548AAA}" type="parTrans" cxnId="{353313CD-BD8B-4124-AF50-9F9F4CC12365}">
      <dgm:prSet/>
      <dgm:spPr/>
      <dgm:t>
        <a:bodyPr/>
        <a:lstStyle/>
        <a:p>
          <a:endParaRPr lang="en-US"/>
        </a:p>
      </dgm:t>
    </dgm:pt>
    <dgm:pt modelId="{CD665C56-233B-4D0C-AF7B-9B982B7EE810}" type="sibTrans" cxnId="{353313CD-BD8B-4124-AF50-9F9F4CC12365}">
      <dgm:prSet/>
      <dgm:spPr/>
      <dgm:t>
        <a:bodyPr/>
        <a:lstStyle/>
        <a:p>
          <a:endParaRPr lang="en-US" dirty="0"/>
        </a:p>
      </dgm:t>
    </dgm:pt>
    <dgm:pt modelId="{2E77C25B-9B3F-4F49-8579-267264FF0E86}">
      <dgm:prSet/>
      <dgm:spPr/>
      <dgm:t>
        <a:bodyPr/>
        <a:lstStyle/>
        <a:p>
          <a:r>
            <a:rPr lang="en-US" dirty="0"/>
            <a:t>Case Study #2</a:t>
          </a:r>
        </a:p>
      </dgm:t>
    </dgm:pt>
    <dgm:pt modelId="{114EACC0-19C5-4803-BABA-1789332F97C5}" type="parTrans" cxnId="{10F47C74-C5F1-43FD-8CE7-0BCA900DD5F8}">
      <dgm:prSet/>
      <dgm:spPr/>
      <dgm:t>
        <a:bodyPr/>
        <a:lstStyle/>
        <a:p>
          <a:endParaRPr lang="en-US"/>
        </a:p>
      </dgm:t>
    </dgm:pt>
    <dgm:pt modelId="{7B785D39-5460-46E0-8CD1-8410DBC05638}" type="sibTrans" cxnId="{10F47C74-C5F1-43FD-8CE7-0BCA900DD5F8}">
      <dgm:prSet/>
      <dgm:spPr/>
      <dgm:t>
        <a:bodyPr/>
        <a:lstStyle/>
        <a:p>
          <a:endParaRPr lang="en-US" dirty="0"/>
        </a:p>
      </dgm:t>
    </dgm:pt>
    <dgm:pt modelId="{A41A0A82-FAA6-45BB-8941-7CFFB49C3EA8}">
      <dgm:prSet/>
      <dgm:spPr/>
      <dgm:t>
        <a:bodyPr/>
        <a:lstStyle/>
        <a:p>
          <a:r>
            <a:rPr lang="en-US" i="1" u="sng" dirty="0"/>
            <a:t>Interview Question</a:t>
          </a:r>
          <a:r>
            <a:rPr lang="en-US" dirty="0"/>
            <a:t>: How might you describe your leadership role in the HE organization?</a:t>
          </a:r>
        </a:p>
      </dgm:t>
    </dgm:pt>
    <dgm:pt modelId="{ACF760FE-BC99-4415-83F1-F29B383FD4F0}" type="parTrans" cxnId="{07ED109D-DFAF-4594-966F-B73E6279F8E4}">
      <dgm:prSet/>
      <dgm:spPr/>
      <dgm:t>
        <a:bodyPr/>
        <a:lstStyle/>
        <a:p>
          <a:endParaRPr lang="en-US"/>
        </a:p>
      </dgm:t>
    </dgm:pt>
    <dgm:pt modelId="{323B4656-FF95-4B26-BBEB-AFB8E6A9AA45}" type="sibTrans" cxnId="{07ED109D-DFAF-4594-966F-B73E6279F8E4}">
      <dgm:prSet/>
      <dgm:spPr/>
      <dgm:t>
        <a:bodyPr/>
        <a:lstStyle/>
        <a:p>
          <a:endParaRPr lang="en-US" dirty="0"/>
        </a:p>
      </dgm:t>
    </dgm:pt>
    <dgm:pt modelId="{E043B47C-D904-4764-BBD2-2AC1E78DF3A2}">
      <dgm:prSet/>
      <dgm:spPr/>
      <dgm:t>
        <a:bodyPr/>
        <a:lstStyle/>
        <a:p>
          <a:r>
            <a:rPr lang="en-US" dirty="0"/>
            <a:t>“Distribute –share and support by delegating jobs to give responsibility to those that have the expertise.  If someone is struggling I take back the responsibility. Some know more than I do, so I let them take charge.”</a:t>
          </a:r>
        </a:p>
      </dgm:t>
    </dgm:pt>
    <dgm:pt modelId="{AC01C706-3CF5-4212-AC20-019D697B8934}" type="parTrans" cxnId="{4649494F-E4B8-4E3F-87D7-E3015B45E901}">
      <dgm:prSet/>
      <dgm:spPr/>
      <dgm:t>
        <a:bodyPr/>
        <a:lstStyle/>
        <a:p>
          <a:endParaRPr lang="en-US"/>
        </a:p>
      </dgm:t>
    </dgm:pt>
    <dgm:pt modelId="{3545A246-5CE8-4501-89F2-F8E372B286D7}" type="sibTrans" cxnId="{4649494F-E4B8-4E3F-87D7-E3015B45E901}">
      <dgm:prSet/>
      <dgm:spPr/>
      <dgm:t>
        <a:bodyPr/>
        <a:lstStyle/>
        <a:p>
          <a:endParaRPr lang="en-US" dirty="0"/>
        </a:p>
      </dgm:t>
    </dgm:pt>
    <dgm:pt modelId="{71CB36E2-6C32-42B7-BAEA-AF35CF1D47C9}">
      <dgm:prSet/>
      <dgm:spPr/>
      <dgm:t>
        <a:bodyPr/>
        <a:lstStyle/>
        <a:p>
          <a:r>
            <a:rPr lang="en-US" i="1" u="sng" dirty="0"/>
            <a:t>Observation:</a:t>
          </a:r>
          <a:r>
            <a:rPr lang="en-US" dirty="0"/>
            <a:t> She has an informal agenda, but sometimes specific topics to discuss.  She conducts meeting to touch base on how things are going.  The meeting is to encourage cross communication rather than always going through her as leader and then pass information to others.</a:t>
          </a:r>
        </a:p>
      </dgm:t>
    </dgm:pt>
    <dgm:pt modelId="{A48EAB1B-7875-44D9-AC40-50ACABCE2B7A}" type="parTrans" cxnId="{106FFB7A-F9C8-4801-ADED-EA7990548A05}">
      <dgm:prSet/>
      <dgm:spPr/>
      <dgm:t>
        <a:bodyPr/>
        <a:lstStyle/>
        <a:p>
          <a:endParaRPr lang="en-US"/>
        </a:p>
      </dgm:t>
    </dgm:pt>
    <dgm:pt modelId="{474E8866-9AAF-4B7C-9266-62313E2136BD}" type="sibTrans" cxnId="{106FFB7A-F9C8-4801-ADED-EA7990548A05}">
      <dgm:prSet/>
      <dgm:spPr/>
      <dgm:t>
        <a:bodyPr/>
        <a:lstStyle/>
        <a:p>
          <a:endParaRPr lang="en-US"/>
        </a:p>
      </dgm:t>
    </dgm:pt>
    <dgm:pt modelId="{758D33C4-6FF3-4587-8C6E-2597EEC1B230}" type="pres">
      <dgm:prSet presAssocID="{9F97903D-76F7-4352-95F9-4CBB87176109}" presName="Name0" presStyleCnt="0">
        <dgm:presLayoutVars>
          <dgm:dir/>
          <dgm:resizeHandles val="exact"/>
        </dgm:presLayoutVars>
      </dgm:prSet>
      <dgm:spPr/>
    </dgm:pt>
    <dgm:pt modelId="{FA587EB9-0F14-4982-907C-B9F037665E59}" type="pres">
      <dgm:prSet presAssocID="{2DFFE839-CA87-4A4C-BD06-97F0FB728644}" presName="node" presStyleLbl="node1" presStyleIdx="0" presStyleCnt="5">
        <dgm:presLayoutVars>
          <dgm:bulletEnabled val="1"/>
        </dgm:presLayoutVars>
      </dgm:prSet>
      <dgm:spPr/>
    </dgm:pt>
    <dgm:pt modelId="{585651BF-BEB1-40A5-AEB6-0432A1755119}" type="pres">
      <dgm:prSet presAssocID="{CD665C56-233B-4D0C-AF7B-9B982B7EE810}" presName="sibTrans" presStyleLbl="sibTrans1D1" presStyleIdx="0" presStyleCnt="4"/>
      <dgm:spPr/>
    </dgm:pt>
    <dgm:pt modelId="{6D50072E-8FEB-4D4F-AA4B-BE97DF47B084}" type="pres">
      <dgm:prSet presAssocID="{CD665C56-233B-4D0C-AF7B-9B982B7EE810}" presName="connectorText" presStyleLbl="sibTrans1D1" presStyleIdx="0" presStyleCnt="4"/>
      <dgm:spPr/>
    </dgm:pt>
    <dgm:pt modelId="{A194FF17-7133-4D00-B8E8-001169C29D6C}" type="pres">
      <dgm:prSet presAssocID="{2E77C25B-9B3F-4F49-8579-267264FF0E86}" presName="node" presStyleLbl="node1" presStyleIdx="1" presStyleCnt="5">
        <dgm:presLayoutVars>
          <dgm:bulletEnabled val="1"/>
        </dgm:presLayoutVars>
      </dgm:prSet>
      <dgm:spPr/>
    </dgm:pt>
    <dgm:pt modelId="{E77D5C35-17F9-49F6-B04E-EAAC21605EE0}" type="pres">
      <dgm:prSet presAssocID="{7B785D39-5460-46E0-8CD1-8410DBC05638}" presName="sibTrans" presStyleLbl="sibTrans1D1" presStyleIdx="1" presStyleCnt="4"/>
      <dgm:spPr/>
    </dgm:pt>
    <dgm:pt modelId="{5D4013AF-C10C-4768-9F83-6B5FD4CB26F3}" type="pres">
      <dgm:prSet presAssocID="{7B785D39-5460-46E0-8CD1-8410DBC05638}" presName="connectorText" presStyleLbl="sibTrans1D1" presStyleIdx="1" presStyleCnt="4"/>
      <dgm:spPr/>
    </dgm:pt>
    <dgm:pt modelId="{2DBA9641-4D68-46AE-9DD5-F9214C5C69D4}" type="pres">
      <dgm:prSet presAssocID="{A41A0A82-FAA6-45BB-8941-7CFFB49C3EA8}" presName="node" presStyleLbl="node1" presStyleIdx="2" presStyleCnt="5">
        <dgm:presLayoutVars>
          <dgm:bulletEnabled val="1"/>
        </dgm:presLayoutVars>
      </dgm:prSet>
      <dgm:spPr/>
    </dgm:pt>
    <dgm:pt modelId="{89248D35-B640-4399-84A7-81BC5B05CF9C}" type="pres">
      <dgm:prSet presAssocID="{323B4656-FF95-4B26-BBEB-AFB8E6A9AA45}" presName="sibTrans" presStyleLbl="sibTrans1D1" presStyleIdx="2" presStyleCnt="4"/>
      <dgm:spPr/>
    </dgm:pt>
    <dgm:pt modelId="{48B760DC-93DD-4166-90B0-ECDC045A27C3}" type="pres">
      <dgm:prSet presAssocID="{323B4656-FF95-4B26-BBEB-AFB8E6A9AA45}" presName="connectorText" presStyleLbl="sibTrans1D1" presStyleIdx="2" presStyleCnt="4"/>
      <dgm:spPr/>
    </dgm:pt>
    <dgm:pt modelId="{40DF82B4-98EB-489F-A9FF-27CEBA4AE41D}" type="pres">
      <dgm:prSet presAssocID="{E043B47C-D904-4764-BBD2-2AC1E78DF3A2}" presName="node" presStyleLbl="node1" presStyleIdx="3" presStyleCnt="5" custScaleX="182745" custScaleY="117560" custLinFactNeighborX="-1455" custLinFactNeighborY="14849">
        <dgm:presLayoutVars>
          <dgm:bulletEnabled val="1"/>
        </dgm:presLayoutVars>
      </dgm:prSet>
      <dgm:spPr/>
    </dgm:pt>
    <dgm:pt modelId="{06458F72-D959-4D30-B28A-167FF4F94171}" type="pres">
      <dgm:prSet presAssocID="{3545A246-5CE8-4501-89F2-F8E372B286D7}" presName="sibTrans" presStyleLbl="sibTrans1D1" presStyleIdx="3" presStyleCnt="4"/>
      <dgm:spPr/>
    </dgm:pt>
    <dgm:pt modelId="{31F4F3D4-9E19-43B2-A162-ADD8B0536C1B}" type="pres">
      <dgm:prSet presAssocID="{3545A246-5CE8-4501-89F2-F8E372B286D7}" presName="connectorText" presStyleLbl="sibTrans1D1" presStyleIdx="3" presStyleCnt="4"/>
      <dgm:spPr/>
    </dgm:pt>
    <dgm:pt modelId="{0E58E8E9-268D-47AC-94C2-8A61EE893589}" type="pres">
      <dgm:prSet presAssocID="{71CB36E2-6C32-42B7-BAEA-AF35CF1D47C9}" presName="node" presStyleLbl="node1" presStyleIdx="4" presStyleCnt="5" custScaleX="169007" custScaleY="145411" custLinFactNeighborX="2496" custLinFactNeighborY="-17678">
        <dgm:presLayoutVars>
          <dgm:bulletEnabled val="1"/>
        </dgm:presLayoutVars>
      </dgm:prSet>
      <dgm:spPr/>
    </dgm:pt>
  </dgm:ptLst>
  <dgm:cxnLst>
    <dgm:cxn modelId="{91386003-E397-4B5E-89DC-393AE5276C2B}" type="presOf" srcId="{CD665C56-233B-4D0C-AF7B-9B982B7EE810}" destId="{6D50072E-8FEB-4D4F-AA4B-BE97DF47B084}" srcOrd="1" destOrd="0" presId="urn:microsoft.com/office/officeart/2016/7/layout/RepeatingBendingProcessNew"/>
    <dgm:cxn modelId="{76DDBA2D-2235-49C1-9157-B5CAEFBEC255}" type="presOf" srcId="{323B4656-FF95-4B26-BBEB-AFB8E6A9AA45}" destId="{89248D35-B640-4399-84A7-81BC5B05CF9C}" srcOrd="0" destOrd="0" presId="urn:microsoft.com/office/officeart/2016/7/layout/RepeatingBendingProcessNew"/>
    <dgm:cxn modelId="{211B2C60-EF08-4CB8-8CC3-C0F042777F72}" type="presOf" srcId="{323B4656-FF95-4B26-BBEB-AFB8E6A9AA45}" destId="{48B760DC-93DD-4166-90B0-ECDC045A27C3}" srcOrd="1" destOrd="0" presId="urn:microsoft.com/office/officeart/2016/7/layout/RepeatingBendingProcessNew"/>
    <dgm:cxn modelId="{48D0A962-5C46-478E-B01A-75DE3812E640}" type="presOf" srcId="{E043B47C-D904-4764-BBD2-2AC1E78DF3A2}" destId="{40DF82B4-98EB-489F-A9FF-27CEBA4AE41D}" srcOrd="0" destOrd="0" presId="urn:microsoft.com/office/officeart/2016/7/layout/RepeatingBendingProcessNew"/>
    <dgm:cxn modelId="{630F0C48-0180-4265-BF42-8258C8E78A08}" type="presOf" srcId="{A41A0A82-FAA6-45BB-8941-7CFFB49C3EA8}" destId="{2DBA9641-4D68-46AE-9DD5-F9214C5C69D4}" srcOrd="0" destOrd="0" presId="urn:microsoft.com/office/officeart/2016/7/layout/RepeatingBendingProcessNew"/>
    <dgm:cxn modelId="{E039126E-8298-4F6F-BF0E-C9C354F34F9A}" type="presOf" srcId="{7B785D39-5460-46E0-8CD1-8410DBC05638}" destId="{E77D5C35-17F9-49F6-B04E-EAAC21605EE0}" srcOrd="0" destOrd="0" presId="urn:microsoft.com/office/officeart/2016/7/layout/RepeatingBendingProcessNew"/>
    <dgm:cxn modelId="{4649494F-E4B8-4E3F-87D7-E3015B45E901}" srcId="{9F97903D-76F7-4352-95F9-4CBB87176109}" destId="{E043B47C-D904-4764-BBD2-2AC1E78DF3A2}" srcOrd="3" destOrd="0" parTransId="{AC01C706-3CF5-4212-AC20-019D697B8934}" sibTransId="{3545A246-5CE8-4501-89F2-F8E372B286D7}"/>
    <dgm:cxn modelId="{10F47C74-C5F1-43FD-8CE7-0BCA900DD5F8}" srcId="{9F97903D-76F7-4352-95F9-4CBB87176109}" destId="{2E77C25B-9B3F-4F49-8579-267264FF0E86}" srcOrd="1" destOrd="0" parTransId="{114EACC0-19C5-4803-BABA-1789332F97C5}" sibTransId="{7B785D39-5460-46E0-8CD1-8410DBC05638}"/>
    <dgm:cxn modelId="{106FFB7A-F9C8-4801-ADED-EA7990548A05}" srcId="{9F97903D-76F7-4352-95F9-4CBB87176109}" destId="{71CB36E2-6C32-42B7-BAEA-AF35CF1D47C9}" srcOrd="4" destOrd="0" parTransId="{A48EAB1B-7875-44D9-AC40-50ACABCE2B7A}" sibTransId="{474E8866-9AAF-4B7C-9266-62313E2136BD}"/>
    <dgm:cxn modelId="{8F16C785-CF09-48A5-994F-9BBC52A72A5F}" type="presOf" srcId="{2E77C25B-9B3F-4F49-8579-267264FF0E86}" destId="{A194FF17-7133-4D00-B8E8-001169C29D6C}" srcOrd="0" destOrd="0" presId="urn:microsoft.com/office/officeart/2016/7/layout/RepeatingBendingProcessNew"/>
    <dgm:cxn modelId="{9BD9D688-E974-47C7-9185-4F44C38C3420}" type="presOf" srcId="{3545A246-5CE8-4501-89F2-F8E372B286D7}" destId="{31F4F3D4-9E19-43B2-A162-ADD8B0536C1B}" srcOrd="1" destOrd="0" presId="urn:microsoft.com/office/officeart/2016/7/layout/RepeatingBendingProcessNew"/>
    <dgm:cxn modelId="{07ED109D-DFAF-4594-966F-B73E6279F8E4}" srcId="{9F97903D-76F7-4352-95F9-4CBB87176109}" destId="{A41A0A82-FAA6-45BB-8941-7CFFB49C3EA8}" srcOrd="2" destOrd="0" parTransId="{ACF760FE-BC99-4415-83F1-F29B383FD4F0}" sibTransId="{323B4656-FF95-4B26-BBEB-AFB8E6A9AA45}"/>
    <dgm:cxn modelId="{ED28F2BA-107E-4F91-A28D-D23B61DFADEC}" type="presOf" srcId="{2DFFE839-CA87-4A4C-BD06-97F0FB728644}" destId="{FA587EB9-0F14-4982-907C-B9F037665E59}" srcOrd="0" destOrd="0" presId="urn:microsoft.com/office/officeart/2016/7/layout/RepeatingBendingProcessNew"/>
    <dgm:cxn modelId="{0EBD96C4-3D22-4CC2-83B2-F99AD91C6DC7}" type="presOf" srcId="{9F97903D-76F7-4352-95F9-4CBB87176109}" destId="{758D33C4-6FF3-4587-8C6E-2597EEC1B230}" srcOrd="0" destOrd="0" presId="urn:microsoft.com/office/officeart/2016/7/layout/RepeatingBendingProcessNew"/>
    <dgm:cxn modelId="{353313CD-BD8B-4124-AF50-9F9F4CC12365}" srcId="{9F97903D-76F7-4352-95F9-4CBB87176109}" destId="{2DFFE839-CA87-4A4C-BD06-97F0FB728644}" srcOrd="0" destOrd="0" parTransId="{6B1E0CDB-9A95-498C-8EA2-400753548AAA}" sibTransId="{CD665C56-233B-4D0C-AF7B-9B982B7EE810}"/>
    <dgm:cxn modelId="{066E35D5-C32E-4A55-B06B-0C8FFE1CD3B2}" type="presOf" srcId="{3545A246-5CE8-4501-89F2-F8E372B286D7}" destId="{06458F72-D959-4D30-B28A-167FF4F94171}" srcOrd="0" destOrd="0" presId="urn:microsoft.com/office/officeart/2016/7/layout/RepeatingBendingProcessNew"/>
    <dgm:cxn modelId="{2D66C5E8-9C49-4691-B780-20120A2FD042}" type="presOf" srcId="{71CB36E2-6C32-42B7-BAEA-AF35CF1D47C9}" destId="{0E58E8E9-268D-47AC-94C2-8A61EE893589}" srcOrd="0" destOrd="0" presId="urn:microsoft.com/office/officeart/2016/7/layout/RepeatingBendingProcessNew"/>
    <dgm:cxn modelId="{6156E0FD-FDF1-4567-A616-E69E7C7C1FE7}" type="presOf" srcId="{7B785D39-5460-46E0-8CD1-8410DBC05638}" destId="{5D4013AF-C10C-4768-9F83-6B5FD4CB26F3}" srcOrd="1" destOrd="0" presId="urn:microsoft.com/office/officeart/2016/7/layout/RepeatingBendingProcessNew"/>
    <dgm:cxn modelId="{A031B3FE-3A89-450D-952F-E2FCF7E507D1}" type="presOf" srcId="{CD665C56-233B-4D0C-AF7B-9B982B7EE810}" destId="{585651BF-BEB1-40A5-AEB6-0432A1755119}" srcOrd="0" destOrd="0" presId="urn:microsoft.com/office/officeart/2016/7/layout/RepeatingBendingProcessNew"/>
    <dgm:cxn modelId="{7576629C-711F-4054-8BD6-C85DE54C7711}" type="presParOf" srcId="{758D33C4-6FF3-4587-8C6E-2597EEC1B230}" destId="{FA587EB9-0F14-4982-907C-B9F037665E59}" srcOrd="0" destOrd="0" presId="urn:microsoft.com/office/officeart/2016/7/layout/RepeatingBendingProcessNew"/>
    <dgm:cxn modelId="{0FE921B6-E3D9-4140-8337-BF088433F0F9}" type="presParOf" srcId="{758D33C4-6FF3-4587-8C6E-2597EEC1B230}" destId="{585651BF-BEB1-40A5-AEB6-0432A1755119}" srcOrd="1" destOrd="0" presId="urn:microsoft.com/office/officeart/2016/7/layout/RepeatingBendingProcessNew"/>
    <dgm:cxn modelId="{67291951-DEDE-4271-8DF8-A17B822CDAAD}" type="presParOf" srcId="{585651BF-BEB1-40A5-AEB6-0432A1755119}" destId="{6D50072E-8FEB-4D4F-AA4B-BE97DF47B084}" srcOrd="0" destOrd="0" presId="urn:microsoft.com/office/officeart/2016/7/layout/RepeatingBendingProcessNew"/>
    <dgm:cxn modelId="{5302AAEA-E06B-4CC5-AB97-A6B40CFE74C7}" type="presParOf" srcId="{758D33C4-6FF3-4587-8C6E-2597EEC1B230}" destId="{A194FF17-7133-4D00-B8E8-001169C29D6C}" srcOrd="2" destOrd="0" presId="urn:microsoft.com/office/officeart/2016/7/layout/RepeatingBendingProcessNew"/>
    <dgm:cxn modelId="{D6536861-B6E8-471F-A334-8B897F187A4F}" type="presParOf" srcId="{758D33C4-6FF3-4587-8C6E-2597EEC1B230}" destId="{E77D5C35-17F9-49F6-B04E-EAAC21605EE0}" srcOrd="3" destOrd="0" presId="urn:microsoft.com/office/officeart/2016/7/layout/RepeatingBendingProcessNew"/>
    <dgm:cxn modelId="{AB8C6034-FD29-4EA9-A400-B77E5FB03027}" type="presParOf" srcId="{E77D5C35-17F9-49F6-B04E-EAAC21605EE0}" destId="{5D4013AF-C10C-4768-9F83-6B5FD4CB26F3}" srcOrd="0" destOrd="0" presId="urn:microsoft.com/office/officeart/2016/7/layout/RepeatingBendingProcessNew"/>
    <dgm:cxn modelId="{C0446630-4548-48CF-A34A-52630D869F9D}" type="presParOf" srcId="{758D33C4-6FF3-4587-8C6E-2597EEC1B230}" destId="{2DBA9641-4D68-46AE-9DD5-F9214C5C69D4}" srcOrd="4" destOrd="0" presId="urn:microsoft.com/office/officeart/2016/7/layout/RepeatingBendingProcessNew"/>
    <dgm:cxn modelId="{6B51820F-C0D2-4435-9616-149F99737BA6}" type="presParOf" srcId="{758D33C4-6FF3-4587-8C6E-2597EEC1B230}" destId="{89248D35-B640-4399-84A7-81BC5B05CF9C}" srcOrd="5" destOrd="0" presId="urn:microsoft.com/office/officeart/2016/7/layout/RepeatingBendingProcessNew"/>
    <dgm:cxn modelId="{F96A8C85-4E13-40E2-A999-986D0804BFEF}" type="presParOf" srcId="{89248D35-B640-4399-84A7-81BC5B05CF9C}" destId="{48B760DC-93DD-4166-90B0-ECDC045A27C3}" srcOrd="0" destOrd="0" presId="urn:microsoft.com/office/officeart/2016/7/layout/RepeatingBendingProcessNew"/>
    <dgm:cxn modelId="{E4E3C638-4E89-4BE8-BCAA-6B0D985BEA72}" type="presParOf" srcId="{758D33C4-6FF3-4587-8C6E-2597EEC1B230}" destId="{40DF82B4-98EB-489F-A9FF-27CEBA4AE41D}" srcOrd="6" destOrd="0" presId="urn:microsoft.com/office/officeart/2016/7/layout/RepeatingBendingProcessNew"/>
    <dgm:cxn modelId="{CCB484E6-3167-4C91-B22C-38654E9BF192}" type="presParOf" srcId="{758D33C4-6FF3-4587-8C6E-2597EEC1B230}" destId="{06458F72-D959-4D30-B28A-167FF4F94171}" srcOrd="7" destOrd="0" presId="urn:microsoft.com/office/officeart/2016/7/layout/RepeatingBendingProcessNew"/>
    <dgm:cxn modelId="{2D0A2A25-3E76-47FD-9F22-34455EEC8717}" type="presParOf" srcId="{06458F72-D959-4D30-B28A-167FF4F94171}" destId="{31F4F3D4-9E19-43B2-A162-ADD8B0536C1B}" srcOrd="0" destOrd="0" presId="urn:microsoft.com/office/officeart/2016/7/layout/RepeatingBendingProcessNew"/>
    <dgm:cxn modelId="{2B92619E-2B75-41BE-8A55-AC9AB7720D70}" type="presParOf" srcId="{758D33C4-6FF3-4587-8C6E-2597EEC1B230}" destId="{0E58E8E9-268D-47AC-94C2-8A61EE893589}"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82CC5E1-8565-421D-9405-4E1FFFA12E93}" type="doc">
      <dgm:prSet loTypeId="urn:microsoft.com/office/officeart/2018/5/layout/IconCircleLabelList" loCatId="icon" qsTypeId="urn:microsoft.com/office/officeart/2005/8/quickstyle/simple4" qsCatId="simple" csTypeId="urn:microsoft.com/office/officeart/2018/5/colors/Iconchunking_coloredtext_accent1_2" csCatId="accent1" phldr="1"/>
      <dgm:spPr/>
      <dgm:t>
        <a:bodyPr/>
        <a:lstStyle/>
        <a:p>
          <a:endParaRPr lang="en-US"/>
        </a:p>
      </dgm:t>
    </dgm:pt>
    <dgm:pt modelId="{41677C29-84EB-46DB-9AC1-154B54C2B193}">
      <dgm:prSet/>
      <dgm:spPr/>
      <dgm:t>
        <a:bodyPr/>
        <a:lstStyle/>
        <a:p>
          <a:pPr>
            <a:defRPr cap="all"/>
          </a:pPr>
          <a:r>
            <a:rPr lang="en-US" dirty="0"/>
            <a:t>Case Study #1 To overcome barriers (artifact) joined women’s faculty association to stay involved with women on campus.  She writes articles on women HE leadership to stay involved. She is known for her international operations and collaborations In DC. Will chair International Consortium college for International Studies in the coming years to integrate international students and involved with the Division of Commerce to keep connections with the local community.</a:t>
          </a:r>
        </a:p>
      </dgm:t>
    </dgm:pt>
    <dgm:pt modelId="{E5ACF569-9E0C-4CC3-BBFA-8E09C65A13EE}" type="parTrans" cxnId="{EF45BEDF-FD95-4CE3-9DC8-C3DEF215A423}">
      <dgm:prSet/>
      <dgm:spPr/>
      <dgm:t>
        <a:bodyPr/>
        <a:lstStyle/>
        <a:p>
          <a:endParaRPr lang="en-US"/>
        </a:p>
      </dgm:t>
    </dgm:pt>
    <dgm:pt modelId="{CFC44E82-5DE1-4D71-8370-815E6122D07C}" type="sibTrans" cxnId="{EF45BEDF-FD95-4CE3-9DC8-C3DEF215A423}">
      <dgm:prSet/>
      <dgm:spPr/>
      <dgm:t>
        <a:bodyPr/>
        <a:lstStyle/>
        <a:p>
          <a:endParaRPr lang="en-US"/>
        </a:p>
      </dgm:t>
    </dgm:pt>
    <dgm:pt modelId="{159FDF4D-8BFF-44B0-B6EC-0867BCEC2701}">
      <dgm:prSet/>
      <dgm:spPr/>
      <dgm:t>
        <a:bodyPr/>
        <a:lstStyle/>
        <a:p>
          <a:pPr>
            <a:defRPr cap="all"/>
          </a:pPr>
          <a:r>
            <a:rPr lang="en-US" dirty="0"/>
            <a:t>Case Study #2  She is concerned that she might not be able to move to president position because she did not come through academic line.  Does not feel she is treated the same as males.  Men are not compassionate about family matters (mother ill). She keeps moving on trying to understand culture.</a:t>
          </a:r>
        </a:p>
      </dgm:t>
    </dgm:pt>
    <dgm:pt modelId="{B777AF8A-62EC-408A-9818-7C31A2FC5299}" type="parTrans" cxnId="{79970593-1D36-45BE-9FED-A1CAD665C96E}">
      <dgm:prSet/>
      <dgm:spPr/>
      <dgm:t>
        <a:bodyPr/>
        <a:lstStyle/>
        <a:p>
          <a:endParaRPr lang="en-US"/>
        </a:p>
      </dgm:t>
    </dgm:pt>
    <dgm:pt modelId="{B1437363-39B7-4AB9-93A8-6981411448EF}" type="sibTrans" cxnId="{79970593-1D36-45BE-9FED-A1CAD665C96E}">
      <dgm:prSet/>
      <dgm:spPr/>
      <dgm:t>
        <a:bodyPr/>
        <a:lstStyle/>
        <a:p>
          <a:endParaRPr lang="en-US"/>
        </a:p>
      </dgm:t>
    </dgm:pt>
    <dgm:pt modelId="{C21D29D5-A9BC-49F2-9485-85456001DC5D}">
      <dgm:prSet/>
      <dgm:spPr/>
      <dgm:t>
        <a:bodyPr/>
        <a:lstStyle/>
        <a:p>
          <a:pPr>
            <a:defRPr cap="all"/>
          </a:pPr>
          <a:r>
            <a:rPr lang="en-US" dirty="0"/>
            <a:t>Case Study #3 She decided to become a leader because as a faculty member she was </a:t>
          </a:r>
          <a:r>
            <a:rPr lang="en-US" i="1" dirty="0"/>
            <a:t>supervised by idiots</a:t>
          </a:r>
          <a:r>
            <a:rPr lang="en-US" dirty="0"/>
            <a:t>.  She wanted to make changes. She is not treated equal to men – but, she does male things to overcome – play golf, drink wine, follow what men do to compete. She sets goals – retention and graduation rate</a:t>
          </a:r>
        </a:p>
      </dgm:t>
    </dgm:pt>
    <dgm:pt modelId="{367B18E4-5BA4-464B-BECE-3984D6629D59}" type="parTrans" cxnId="{525FA747-BC8B-408A-A27E-FD9D2AC255DA}">
      <dgm:prSet/>
      <dgm:spPr/>
      <dgm:t>
        <a:bodyPr/>
        <a:lstStyle/>
        <a:p>
          <a:endParaRPr lang="en-US"/>
        </a:p>
      </dgm:t>
    </dgm:pt>
    <dgm:pt modelId="{CD75B52C-3D55-4BA9-B164-6AC10AAC735B}" type="sibTrans" cxnId="{525FA747-BC8B-408A-A27E-FD9D2AC255DA}">
      <dgm:prSet/>
      <dgm:spPr/>
      <dgm:t>
        <a:bodyPr/>
        <a:lstStyle/>
        <a:p>
          <a:endParaRPr lang="en-US"/>
        </a:p>
      </dgm:t>
    </dgm:pt>
    <dgm:pt modelId="{ABCB3AD2-A0E0-49F4-BDF5-F7E3996015AB}" type="pres">
      <dgm:prSet presAssocID="{682CC5E1-8565-421D-9405-4E1FFFA12E93}" presName="root" presStyleCnt="0">
        <dgm:presLayoutVars>
          <dgm:dir/>
          <dgm:resizeHandles val="exact"/>
        </dgm:presLayoutVars>
      </dgm:prSet>
      <dgm:spPr/>
    </dgm:pt>
    <dgm:pt modelId="{1AA8939A-D3B9-4733-A095-2829609FA6EC}" type="pres">
      <dgm:prSet presAssocID="{41677C29-84EB-46DB-9AC1-154B54C2B193}" presName="compNode" presStyleCnt="0"/>
      <dgm:spPr/>
    </dgm:pt>
    <dgm:pt modelId="{794A84A0-3608-4AF6-9017-FA8A291EE4DD}" type="pres">
      <dgm:prSet presAssocID="{41677C29-84EB-46DB-9AC1-154B54C2B193}" presName="iconBgRect" presStyleLbl="bgShp" presStyleIdx="0" presStyleCnt="3"/>
      <dgm:spPr/>
    </dgm:pt>
    <dgm:pt modelId="{121E68B4-4460-41E5-9784-79BA4314F5A9}" type="pres">
      <dgm:prSet presAssocID="{41677C29-84EB-46DB-9AC1-154B54C2B19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A5F9D65B-EED1-4DF9-9670-AB5E8751E5E9}" type="pres">
      <dgm:prSet presAssocID="{41677C29-84EB-46DB-9AC1-154B54C2B193}" presName="spaceRect" presStyleCnt="0"/>
      <dgm:spPr/>
    </dgm:pt>
    <dgm:pt modelId="{722AE845-4E49-409C-8CCF-B57F6788D4D9}" type="pres">
      <dgm:prSet presAssocID="{41677C29-84EB-46DB-9AC1-154B54C2B193}" presName="textRect" presStyleLbl="revTx" presStyleIdx="0" presStyleCnt="3">
        <dgm:presLayoutVars>
          <dgm:chMax val="1"/>
          <dgm:chPref val="1"/>
        </dgm:presLayoutVars>
      </dgm:prSet>
      <dgm:spPr/>
    </dgm:pt>
    <dgm:pt modelId="{2C43872E-3184-4D5D-BC1E-EF4020D446DF}" type="pres">
      <dgm:prSet presAssocID="{CFC44E82-5DE1-4D71-8370-815E6122D07C}" presName="sibTrans" presStyleCnt="0"/>
      <dgm:spPr/>
    </dgm:pt>
    <dgm:pt modelId="{FC1D9DA7-4197-41DE-B534-5492B94637C1}" type="pres">
      <dgm:prSet presAssocID="{159FDF4D-8BFF-44B0-B6EC-0867BCEC2701}" presName="compNode" presStyleCnt="0"/>
      <dgm:spPr/>
    </dgm:pt>
    <dgm:pt modelId="{E6E3D41F-61D1-447B-AC6B-067C6B7625FA}" type="pres">
      <dgm:prSet presAssocID="{159FDF4D-8BFF-44B0-B6EC-0867BCEC2701}" presName="iconBgRect" presStyleLbl="bgShp" presStyleIdx="1" presStyleCnt="3"/>
      <dgm:spPr/>
    </dgm:pt>
    <dgm:pt modelId="{EBA3CAF1-E4C1-496E-858C-223EB58ACDBD}" type="pres">
      <dgm:prSet presAssocID="{159FDF4D-8BFF-44B0-B6EC-0867BCEC270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A7345148-9463-4EBA-8ABE-8281E1BA6C41}" type="pres">
      <dgm:prSet presAssocID="{159FDF4D-8BFF-44B0-B6EC-0867BCEC2701}" presName="spaceRect" presStyleCnt="0"/>
      <dgm:spPr/>
    </dgm:pt>
    <dgm:pt modelId="{C65B47F8-E968-4DD7-BE2D-53041AE91A9C}" type="pres">
      <dgm:prSet presAssocID="{159FDF4D-8BFF-44B0-B6EC-0867BCEC2701}" presName="textRect" presStyleLbl="revTx" presStyleIdx="1" presStyleCnt="3">
        <dgm:presLayoutVars>
          <dgm:chMax val="1"/>
          <dgm:chPref val="1"/>
        </dgm:presLayoutVars>
      </dgm:prSet>
      <dgm:spPr/>
    </dgm:pt>
    <dgm:pt modelId="{054C34F8-F014-4C3E-BF4D-38CAF26830B5}" type="pres">
      <dgm:prSet presAssocID="{B1437363-39B7-4AB9-93A8-6981411448EF}" presName="sibTrans" presStyleCnt="0"/>
      <dgm:spPr/>
    </dgm:pt>
    <dgm:pt modelId="{4203036D-FBF3-4E95-A554-23C8DA7F8519}" type="pres">
      <dgm:prSet presAssocID="{C21D29D5-A9BC-49F2-9485-85456001DC5D}" presName="compNode" presStyleCnt="0"/>
      <dgm:spPr/>
    </dgm:pt>
    <dgm:pt modelId="{075F9DF7-D780-437A-B862-39541692DAD3}" type="pres">
      <dgm:prSet presAssocID="{C21D29D5-A9BC-49F2-9485-85456001DC5D}" presName="iconBgRect" presStyleLbl="bgShp" presStyleIdx="2" presStyleCnt="3"/>
      <dgm:spPr/>
    </dgm:pt>
    <dgm:pt modelId="{8CA7EF0E-E7D8-4D80-88BD-AA47B2DF200D}" type="pres">
      <dgm:prSet presAssocID="{C21D29D5-A9BC-49F2-9485-85456001DC5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olf"/>
        </a:ext>
      </dgm:extLst>
    </dgm:pt>
    <dgm:pt modelId="{5C015C4A-3564-4C77-9E43-9B27F4F915E8}" type="pres">
      <dgm:prSet presAssocID="{C21D29D5-A9BC-49F2-9485-85456001DC5D}" presName="spaceRect" presStyleCnt="0"/>
      <dgm:spPr/>
    </dgm:pt>
    <dgm:pt modelId="{73547B87-8C12-4BB3-967A-524F104FC28E}" type="pres">
      <dgm:prSet presAssocID="{C21D29D5-A9BC-49F2-9485-85456001DC5D}" presName="textRect" presStyleLbl="revTx" presStyleIdx="2" presStyleCnt="3">
        <dgm:presLayoutVars>
          <dgm:chMax val="1"/>
          <dgm:chPref val="1"/>
        </dgm:presLayoutVars>
      </dgm:prSet>
      <dgm:spPr/>
    </dgm:pt>
  </dgm:ptLst>
  <dgm:cxnLst>
    <dgm:cxn modelId="{525FA747-BC8B-408A-A27E-FD9D2AC255DA}" srcId="{682CC5E1-8565-421D-9405-4E1FFFA12E93}" destId="{C21D29D5-A9BC-49F2-9485-85456001DC5D}" srcOrd="2" destOrd="0" parTransId="{367B18E4-5BA4-464B-BECE-3984D6629D59}" sibTransId="{CD75B52C-3D55-4BA9-B164-6AC10AAC735B}"/>
    <dgm:cxn modelId="{043A334A-3241-4C03-B89D-7DE53E21533D}" type="presOf" srcId="{C21D29D5-A9BC-49F2-9485-85456001DC5D}" destId="{73547B87-8C12-4BB3-967A-524F104FC28E}" srcOrd="0" destOrd="0" presId="urn:microsoft.com/office/officeart/2018/5/layout/IconCircleLabelList"/>
    <dgm:cxn modelId="{2355256E-7931-4D7E-87DF-FCDF97CFC3A6}" type="presOf" srcId="{41677C29-84EB-46DB-9AC1-154B54C2B193}" destId="{722AE845-4E49-409C-8CCF-B57F6788D4D9}" srcOrd="0" destOrd="0" presId="urn:microsoft.com/office/officeart/2018/5/layout/IconCircleLabelList"/>
    <dgm:cxn modelId="{3FE5A976-5838-40CD-990F-66DF86798415}" type="presOf" srcId="{159FDF4D-8BFF-44B0-B6EC-0867BCEC2701}" destId="{C65B47F8-E968-4DD7-BE2D-53041AE91A9C}" srcOrd="0" destOrd="0" presId="urn:microsoft.com/office/officeart/2018/5/layout/IconCircleLabelList"/>
    <dgm:cxn modelId="{79970593-1D36-45BE-9FED-A1CAD665C96E}" srcId="{682CC5E1-8565-421D-9405-4E1FFFA12E93}" destId="{159FDF4D-8BFF-44B0-B6EC-0867BCEC2701}" srcOrd="1" destOrd="0" parTransId="{B777AF8A-62EC-408A-9818-7C31A2FC5299}" sibTransId="{B1437363-39B7-4AB9-93A8-6981411448EF}"/>
    <dgm:cxn modelId="{CA117BBF-966E-4157-916F-43162472B007}" type="presOf" srcId="{682CC5E1-8565-421D-9405-4E1FFFA12E93}" destId="{ABCB3AD2-A0E0-49F4-BDF5-F7E3996015AB}" srcOrd="0" destOrd="0" presId="urn:microsoft.com/office/officeart/2018/5/layout/IconCircleLabelList"/>
    <dgm:cxn modelId="{EF45BEDF-FD95-4CE3-9DC8-C3DEF215A423}" srcId="{682CC5E1-8565-421D-9405-4E1FFFA12E93}" destId="{41677C29-84EB-46DB-9AC1-154B54C2B193}" srcOrd="0" destOrd="0" parTransId="{E5ACF569-9E0C-4CC3-BBFA-8E09C65A13EE}" sibTransId="{CFC44E82-5DE1-4D71-8370-815E6122D07C}"/>
    <dgm:cxn modelId="{744D790A-E3E9-44F8-B314-D02C93632E15}" type="presParOf" srcId="{ABCB3AD2-A0E0-49F4-BDF5-F7E3996015AB}" destId="{1AA8939A-D3B9-4733-A095-2829609FA6EC}" srcOrd="0" destOrd="0" presId="urn:microsoft.com/office/officeart/2018/5/layout/IconCircleLabelList"/>
    <dgm:cxn modelId="{31F159B9-4452-4ACC-A211-6BE9F080A272}" type="presParOf" srcId="{1AA8939A-D3B9-4733-A095-2829609FA6EC}" destId="{794A84A0-3608-4AF6-9017-FA8A291EE4DD}" srcOrd="0" destOrd="0" presId="urn:microsoft.com/office/officeart/2018/5/layout/IconCircleLabelList"/>
    <dgm:cxn modelId="{9F52B7BD-9661-45D5-8E9E-64F3973F958B}" type="presParOf" srcId="{1AA8939A-D3B9-4733-A095-2829609FA6EC}" destId="{121E68B4-4460-41E5-9784-79BA4314F5A9}" srcOrd="1" destOrd="0" presId="urn:microsoft.com/office/officeart/2018/5/layout/IconCircleLabelList"/>
    <dgm:cxn modelId="{183312A1-E1B0-4654-8F76-FD5279716C73}" type="presParOf" srcId="{1AA8939A-D3B9-4733-A095-2829609FA6EC}" destId="{A5F9D65B-EED1-4DF9-9670-AB5E8751E5E9}" srcOrd="2" destOrd="0" presId="urn:microsoft.com/office/officeart/2018/5/layout/IconCircleLabelList"/>
    <dgm:cxn modelId="{BFD14A0F-4210-4E09-9AC1-7472E5E4A2F4}" type="presParOf" srcId="{1AA8939A-D3B9-4733-A095-2829609FA6EC}" destId="{722AE845-4E49-409C-8CCF-B57F6788D4D9}" srcOrd="3" destOrd="0" presId="urn:microsoft.com/office/officeart/2018/5/layout/IconCircleLabelList"/>
    <dgm:cxn modelId="{BBD3C43E-D1E9-41CF-AFDF-9B60B83A1BC0}" type="presParOf" srcId="{ABCB3AD2-A0E0-49F4-BDF5-F7E3996015AB}" destId="{2C43872E-3184-4D5D-BC1E-EF4020D446DF}" srcOrd="1" destOrd="0" presId="urn:microsoft.com/office/officeart/2018/5/layout/IconCircleLabelList"/>
    <dgm:cxn modelId="{C8BE95E4-9F6A-4253-9616-1E463393CA63}" type="presParOf" srcId="{ABCB3AD2-A0E0-49F4-BDF5-F7E3996015AB}" destId="{FC1D9DA7-4197-41DE-B534-5492B94637C1}" srcOrd="2" destOrd="0" presId="urn:microsoft.com/office/officeart/2018/5/layout/IconCircleLabelList"/>
    <dgm:cxn modelId="{49D182EF-17BC-4411-80E9-9F5C3B959306}" type="presParOf" srcId="{FC1D9DA7-4197-41DE-B534-5492B94637C1}" destId="{E6E3D41F-61D1-447B-AC6B-067C6B7625FA}" srcOrd="0" destOrd="0" presId="urn:microsoft.com/office/officeart/2018/5/layout/IconCircleLabelList"/>
    <dgm:cxn modelId="{CB4448CE-3D3F-4739-8BE0-DD9576ABE82C}" type="presParOf" srcId="{FC1D9DA7-4197-41DE-B534-5492B94637C1}" destId="{EBA3CAF1-E4C1-496E-858C-223EB58ACDBD}" srcOrd="1" destOrd="0" presId="urn:microsoft.com/office/officeart/2018/5/layout/IconCircleLabelList"/>
    <dgm:cxn modelId="{CC0EF028-936D-442B-820D-F4F7F422A484}" type="presParOf" srcId="{FC1D9DA7-4197-41DE-B534-5492B94637C1}" destId="{A7345148-9463-4EBA-8ABE-8281E1BA6C41}" srcOrd="2" destOrd="0" presId="urn:microsoft.com/office/officeart/2018/5/layout/IconCircleLabelList"/>
    <dgm:cxn modelId="{5BD4C03D-1BAA-4DF1-8B5C-4B5487DAF0D4}" type="presParOf" srcId="{FC1D9DA7-4197-41DE-B534-5492B94637C1}" destId="{C65B47F8-E968-4DD7-BE2D-53041AE91A9C}" srcOrd="3" destOrd="0" presId="urn:microsoft.com/office/officeart/2018/5/layout/IconCircleLabelList"/>
    <dgm:cxn modelId="{02D1C853-15AF-48B4-9C51-1319CE7FE226}" type="presParOf" srcId="{ABCB3AD2-A0E0-49F4-BDF5-F7E3996015AB}" destId="{054C34F8-F014-4C3E-BF4D-38CAF26830B5}" srcOrd="3" destOrd="0" presId="urn:microsoft.com/office/officeart/2018/5/layout/IconCircleLabelList"/>
    <dgm:cxn modelId="{4D072C8E-55C7-4EBD-B191-756EC796DDB7}" type="presParOf" srcId="{ABCB3AD2-A0E0-49F4-BDF5-F7E3996015AB}" destId="{4203036D-FBF3-4E95-A554-23C8DA7F8519}" srcOrd="4" destOrd="0" presId="urn:microsoft.com/office/officeart/2018/5/layout/IconCircleLabelList"/>
    <dgm:cxn modelId="{28682204-CD31-4D62-BB8D-12A0C72C0E42}" type="presParOf" srcId="{4203036D-FBF3-4E95-A554-23C8DA7F8519}" destId="{075F9DF7-D780-437A-B862-39541692DAD3}" srcOrd="0" destOrd="0" presId="urn:microsoft.com/office/officeart/2018/5/layout/IconCircleLabelList"/>
    <dgm:cxn modelId="{39946AFB-7E77-414F-A8B0-1D456B6F477F}" type="presParOf" srcId="{4203036D-FBF3-4E95-A554-23C8DA7F8519}" destId="{8CA7EF0E-E7D8-4D80-88BD-AA47B2DF200D}" srcOrd="1" destOrd="0" presId="urn:microsoft.com/office/officeart/2018/5/layout/IconCircleLabelList"/>
    <dgm:cxn modelId="{E75568D8-1262-4162-BB9E-5475BEAB4584}" type="presParOf" srcId="{4203036D-FBF3-4E95-A554-23C8DA7F8519}" destId="{5C015C4A-3564-4C77-9E43-9B27F4F915E8}" srcOrd="2" destOrd="0" presId="urn:microsoft.com/office/officeart/2018/5/layout/IconCircleLabelList"/>
    <dgm:cxn modelId="{BB346D90-B912-4E82-B2EC-0B1B72AA0B66}" type="presParOf" srcId="{4203036D-FBF3-4E95-A554-23C8DA7F8519}" destId="{73547B87-8C12-4BB3-967A-524F104FC28E}"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48E11CE-3513-4112-A97A-A2DA629E2794}" type="doc">
      <dgm:prSet loTypeId="urn:microsoft.com/office/officeart/2016/7/layout/RepeatingBendingProcessNew" loCatId="process" qsTypeId="urn:microsoft.com/office/officeart/2005/8/quickstyle/simple5" qsCatId="simple" csTypeId="urn:microsoft.com/office/officeart/2005/8/colors/accent3_2" csCatId="accent3"/>
      <dgm:spPr/>
      <dgm:t>
        <a:bodyPr/>
        <a:lstStyle/>
        <a:p>
          <a:endParaRPr lang="en-US"/>
        </a:p>
      </dgm:t>
    </dgm:pt>
    <dgm:pt modelId="{EF90C788-9905-41E0-8FB0-A1859EBC53DB}">
      <dgm:prSet/>
      <dgm:spPr/>
      <dgm:t>
        <a:bodyPr/>
        <a:lstStyle/>
        <a:p>
          <a:r>
            <a:rPr lang="en-US" b="1" dirty="0"/>
            <a:t>Strategy #1  create a mentorship program and have a woman leader guide other potential women leaders much like a professional development program</a:t>
          </a:r>
          <a:endParaRPr lang="en-US" dirty="0"/>
        </a:p>
      </dgm:t>
    </dgm:pt>
    <dgm:pt modelId="{E25BA99C-BA3A-46DF-95F4-68633C1DC2E6}" type="parTrans" cxnId="{DAFB6BD3-9802-4503-BA88-8A4DD58B9AB8}">
      <dgm:prSet/>
      <dgm:spPr/>
      <dgm:t>
        <a:bodyPr/>
        <a:lstStyle/>
        <a:p>
          <a:endParaRPr lang="en-US"/>
        </a:p>
      </dgm:t>
    </dgm:pt>
    <dgm:pt modelId="{3B80C845-202D-4F96-8FB9-777C979452F7}" type="sibTrans" cxnId="{DAFB6BD3-9802-4503-BA88-8A4DD58B9AB8}">
      <dgm:prSet/>
      <dgm:spPr/>
      <dgm:t>
        <a:bodyPr/>
        <a:lstStyle/>
        <a:p>
          <a:endParaRPr lang="en-US" dirty="0"/>
        </a:p>
      </dgm:t>
    </dgm:pt>
    <dgm:pt modelId="{2C47A96A-659F-4D5C-83C2-671003ABC799}">
      <dgm:prSet/>
      <dgm:spPr/>
      <dgm:t>
        <a:bodyPr/>
        <a:lstStyle/>
        <a:p>
          <a:r>
            <a:rPr lang="en-US" b="1" dirty="0"/>
            <a:t>Strategy #2 develop women leadership training opportunities to fix imbalance of leadership preparation</a:t>
          </a:r>
          <a:endParaRPr lang="en-US" dirty="0"/>
        </a:p>
      </dgm:t>
    </dgm:pt>
    <dgm:pt modelId="{B0766AF7-E146-4C25-A0D4-ED2952F03BDF}" type="parTrans" cxnId="{16E0CD46-9105-4CA0-B4C0-A21F60994D5B}">
      <dgm:prSet/>
      <dgm:spPr/>
      <dgm:t>
        <a:bodyPr/>
        <a:lstStyle/>
        <a:p>
          <a:endParaRPr lang="en-US"/>
        </a:p>
      </dgm:t>
    </dgm:pt>
    <dgm:pt modelId="{69E29404-1BB5-414F-9B11-C648A06F5006}" type="sibTrans" cxnId="{16E0CD46-9105-4CA0-B4C0-A21F60994D5B}">
      <dgm:prSet/>
      <dgm:spPr/>
      <dgm:t>
        <a:bodyPr/>
        <a:lstStyle/>
        <a:p>
          <a:endParaRPr lang="en-US" dirty="0"/>
        </a:p>
      </dgm:t>
    </dgm:pt>
    <dgm:pt modelId="{9CC181D6-9518-4882-83C8-1E5908C94430}">
      <dgm:prSet/>
      <dgm:spPr/>
      <dgm:t>
        <a:bodyPr/>
        <a:lstStyle/>
        <a:p>
          <a:r>
            <a:rPr lang="en-US" b="1" dirty="0"/>
            <a:t>Strategy #3 Make sure you have a support system to help with family</a:t>
          </a:r>
          <a:endParaRPr lang="en-US" dirty="0"/>
        </a:p>
      </dgm:t>
    </dgm:pt>
    <dgm:pt modelId="{B9A2EFE1-95A3-4557-B614-D393C36AC9A1}" type="parTrans" cxnId="{0D0380CD-C83D-4009-8B74-88DDDB1E0E98}">
      <dgm:prSet/>
      <dgm:spPr/>
      <dgm:t>
        <a:bodyPr/>
        <a:lstStyle/>
        <a:p>
          <a:endParaRPr lang="en-US"/>
        </a:p>
      </dgm:t>
    </dgm:pt>
    <dgm:pt modelId="{2EA12442-41C1-4A0B-801B-F2EA915D7293}" type="sibTrans" cxnId="{0D0380CD-C83D-4009-8B74-88DDDB1E0E98}">
      <dgm:prSet/>
      <dgm:spPr/>
      <dgm:t>
        <a:bodyPr/>
        <a:lstStyle/>
        <a:p>
          <a:endParaRPr lang="en-US" dirty="0"/>
        </a:p>
      </dgm:t>
    </dgm:pt>
    <dgm:pt modelId="{8C0024BB-3CD2-4286-A484-F7F324D05C5C}">
      <dgm:prSet/>
      <dgm:spPr/>
      <dgm:t>
        <a:bodyPr/>
        <a:lstStyle/>
        <a:p>
          <a:r>
            <a:rPr lang="en-US" b="1" dirty="0"/>
            <a:t>Strategy #4 Connect the pipeline between faculty and administration</a:t>
          </a:r>
          <a:endParaRPr lang="en-US" dirty="0"/>
        </a:p>
      </dgm:t>
    </dgm:pt>
    <dgm:pt modelId="{216D0481-80C0-4DE2-B5FE-EFC107D43789}" type="parTrans" cxnId="{C2876038-8015-436B-B429-BE608448E480}">
      <dgm:prSet/>
      <dgm:spPr/>
      <dgm:t>
        <a:bodyPr/>
        <a:lstStyle/>
        <a:p>
          <a:endParaRPr lang="en-US"/>
        </a:p>
      </dgm:t>
    </dgm:pt>
    <dgm:pt modelId="{039A928C-8C78-4142-85A9-1FEFBB213A7E}" type="sibTrans" cxnId="{C2876038-8015-436B-B429-BE608448E480}">
      <dgm:prSet/>
      <dgm:spPr/>
      <dgm:t>
        <a:bodyPr/>
        <a:lstStyle/>
        <a:p>
          <a:endParaRPr lang="en-US" dirty="0"/>
        </a:p>
      </dgm:t>
    </dgm:pt>
    <dgm:pt modelId="{809BC54F-D197-41F7-83F8-5664424C1C32}">
      <dgm:prSet/>
      <dgm:spPr/>
      <dgm:t>
        <a:bodyPr/>
        <a:lstStyle/>
        <a:p>
          <a:r>
            <a:rPr lang="en-US" b="1" dirty="0"/>
            <a:t>Strategy #5 Learn from women successes to help find solutions to encourage women leadership</a:t>
          </a:r>
          <a:endParaRPr lang="en-US" dirty="0"/>
        </a:p>
      </dgm:t>
    </dgm:pt>
    <dgm:pt modelId="{0D546BB7-DE53-490F-8FCC-6C7D72B619E2}" type="parTrans" cxnId="{FCC68096-389A-4E65-918C-6B72895CA8FE}">
      <dgm:prSet/>
      <dgm:spPr/>
      <dgm:t>
        <a:bodyPr/>
        <a:lstStyle/>
        <a:p>
          <a:endParaRPr lang="en-US"/>
        </a:p>
      </dgm:t>
    </dgm:pt>
    <dgm:pt modelId="{8763B434-D2CF-4AA6-B3FC-C1235BEC80FE}" type="sibTrans" cxnId="{FCC68096-389A-4E65-918C-6B72895CA8FE}">
      <dgm:prSet/>
      <dgm:spPr/>
      <dgm:t>
        <a:bodyPr/>
        <a:lstStyle/>
        <a:p>
          <a:endParaRPr lang="en-US"/>
        </a:p>
      </dgm:t>
    </dgm:pt>
    <dgm:pt modelId="{CC565C7F-98FC-4A87-940E-64C049C372AB}" type="pres">
      <dgm:prSet presAssocID="{348E11CE-3513-4112-A97A-A2DA629E2794}" presName="Name0" presStyleCnt="0">
        <dgm:presLayoutVars>
          <dgm:dir/>
          <dgm:resizeHandles val="exact"/>
        </dgm:presLayoutVars>
      </dgm:prSet>
      <dgm:spPr/>
    </dgm:pt>
    <dgm:pt modelId="{6B5D1BFB-7DFE-4940-B612-BEA957F1250E}" type="pres">
      <dgm:prSet presAssocID="{EF90C788-9905-41E0-8FB0-A1859EBC53DB}" presName="node" presStyleLbl="node1" presStyleIdx="0" presStyleCnt="5">
        <dgm:presLayoutVars>
          <dgm:bulletEnabled val="1"/>
        </dgm:presLayoutVars>
      </dgm:prSet>
      <dgm:spPr/>
    </dgm:pt>
    <dgm:pt modelId="{3E150ED7-05E1-4226-8862-CD63F690C964}" type="pres">
      <dgm:prSet presAssocID="{3B80C845-202D-4F96-8FB9-777C979452F7}" presName="sibTrans" presStyleLbl="sibTrans1D1" presStyleIdx="0" presStyleCnt="4"/>
      <dgm:spPr/>
    </dgm:pt>
    <dgm:pt modelId="{7868A805-A0F4-4FD8-B31C-0DB3D51E07B2}" type="pres">
      <dgm:prSet presAssocID="{3B80C845-202D-4F96-8FB9-777C979452F7}" presName="connectorText" presStyleLbl="sibTrans1D1" presStyleIdx="0" presStyleCnt="4"/>
      <dgm:spPr/>
    </dgm:pt>
    <dgm:pt modelId="{B70C7F7B-098A-49FA-9876-96DDC813C4C8}" type="pres">
      <dgm:prSet presAssocID="{2C47A96A-659F-4D5C-83C2-671003ABC799}" presName="node" presStyleLbl="node1" presStyleIdx="1" presStyleCnt="5">
        <dgm:presLayoutVars>
          <dgm:bulletEnabled val="1"/>
        </dgm:presLayoutVars>
      </dgm:prSet>
      <dgm:spPr/>
    </dgm:pt>
    <dgm:pt modelId="{92BBB131-3794-4882-A6DC-21F232882730}" type="pres">
      <dgm:prSet presAssocID="{69E29404-1BB5-414F-9B11-C648A06F5006}" presName="sibTrans" presStyleLbl="sibTrans1D1" presStyleIdx="1" presStyleCnt="4"/>
      <dgm:spPr/>
    </dgm:pt>
    <dgm:pt modelId="{35996082-E6B1-4DEC-9B4A-82E926931A42}" type="pres">
      <dgm:prSet presAssocID="{69E29404-1BB5-414F-9B11-C648A06F5006}" presName="connectorText" presStyleLbl="sibTrans1D1" presStyleIdx="1" presStyleCnt="4"/>
      <dgm:spPr/>
    </dgm:pt>
    <dgm:pt modelId="{E071479B-AC68-40E1-9340-F1AA28E39712}" type="pres">
      <dgm:prSet presAssocID="{9CC181D6-9518-4882-83C8-1E5908C94430}" presName="node" presStyleLbl="node1" presStyleIdx="2" presStyleCnt="5">
        <dgm:presLayoutVars>
          <dgm:bulletEnabled val="1"/>
        </dgm:presLayoutVars>
      </dgm:prSet>
      <dgm:spPr/>
    </dgm:pt>
    <dgm:pt modelId="{9B2A2F5E-F9FF-4673-AA8A-2753F7DC2BB5}" type="pres">
      <dgm:prSet presAssocID="{2EA12442-41C1-4A0B-801B-F2EA915D7293}" presName="sibTrans" presStyleLbl="sibTrans1D1" presStyleIdx="2" presStyleCnt="4"/>
      <dgm:spPr/>
    </dgm:pt>
    <dgm:pt modelId="{88329A1A-B642-4ACB-B334-11BE7BFC4974}" type="pres">
      <dgm:prSet presAssocID="{2EA12442-41C1-4A0B-801B-F2EA915D7293}" presName="connectorText" presStyleLbl="sibTrans1D1" presStyleIdx="2" presStyleCnt="4"/>
      <dgm:spPr/>
    </dgm:pt>
    <dgm:pt modelId="{A048A1C9-3DA1-4097-8051-98F4075941D3}" type="pres">
      <dgm:prSet presAssocID="{8C0024BB-3CD2-4286-A484-F7F324D05C5C}" presName="node" presStyleLbl="node1" presStyleIdx="3" presStyleCnt="5">
        <dgm:presLayoutVars>
          <dgm:bulletEnabled val="1"/>
        </dgm:presLayoutVars>
      </dgm:prSet>
      <dgm:spPr/>
    </dgm:pt>
    <dgm:pt modelId="{8255612E-0426-4CB8-8809-3041E360EA65}" type="pres">
      <dgm:prSet presAssocID="{039A928C-8C78-4142-85A9-1FEFBB213A7E}" presName="sibTrans" presStyleLbl="sibTrans1D1" presStyleIdx="3" presStyleCnt="4"/>
      <dgm:spPr/>
    </dgm:pt>
    <dgm:pt modelId="{5E042BD3-13AA-400B-9531-B6D13CFFC5BF}" type="pres">
      <dgm:prSet presAssocID="{039A928C-8C78-4142-85A9-1FEFBB213A7E}" presName="connectorText" presStyleLbl="sibTrans1D1" presStyleIdx="3" presStyleCnt="4"/>
      <dgm:spPr/>
    </dgm:pt>
    <dgm:pt modelId="{1DAA1CB8-FF5D-4ACE-B2D4-20F90930E096}" type="pres">
      <dgm:prSet presAssocID="{809BC54F-D197-41F7-83F8-5664424C1C32}" presName="node" presStyleLbl="node1" presStyleIdx="4" presStyleCnt="5">
        <dgm:presLayoutVars>
          <dgm:bulletEnabled val="1"/>
        </dgm:presLayoutVars>
      </dgm:prSet>
      <dgm:spPr/>
    </dgm:pt>
  </dgm:ptLst>
  <dgm:cxnLst>
    <dgm:cxn modelId="{7B6A0C0F-DAA3-4620-AC80-F69A40D32C81}" type="presOf" srcId="{3B80C845-202D-4F96-8FB9-777C979452F7}" destId="{7868A805-A0F4-4FD8-B31C-0DB3D51E07B2}" srcOrd="1" destOrd="0" presId="urn:microsoft.com/office/officeart/2016/7/layout/RepeatingBendingProcessNew"/>
    <dgm:cxn modelId="{1D8B8C23-61F6-4141-B3BC-B7FF1F7ADF59}" type="presOf" srcId="{EF90C788-9905-41E0-8FB0-A1859EBC53DB}" destId="{6B5D1BFB-7DFE-4940-B612-BEA957F1250E}" srcOrd="0" destOrd="0" presId="urn:microsoft.com/office/officeart/2016/7/layout/RepeatingBendingProcessNew"/>
    <dgm:cxn modelId="{D870A829-682A-4B5A-A4D2-C7A6ED28EB35}" type="presOf" srcId="{8C0024BB-3CD2-4286-A484-F7F324D05C5C}" destId="{A048A1C9-3DA1-4097-8051-98F4075941D3}" srcOrd="0" destOrd="0" presId="urn:microsoft.com/office/officeart/2016/7/layout/RepeatingBendingProcessNew"/>
    <dgm:cxn modelId="{C2876038-8015-436B-B429-BE608448E480}" srcId="{348E11CE-3513-4112-A97A-A2DA629E2794}" destId="{8C0024BB-3CD2-4286-A484-F7F324D05C5C}" srcOrd="3" destOrd="0" parTransId="{216D0481-80C0-4DE2-B5FE-EFC107D43789}" sibTransId="{039A928C-8C78-4142-85A9-1FEFBB213A7E}"/>
    <dgm:cxn modelId="{53509B3B-A3C6-4B7C-A195-7D8257F5AFC6}" type="presOf" srcId="{2EA12442-41C1-4A0B-801B-F2EA915D7293}" destId="{9B2A2F5E-F9FF-4673-AA8A-2753F7DC2BB5}" srcOrd="0" destOrd="0" presId="urn:microsoft.com/office/officeart/2016/7/layout/RepeatingBendingProcessNew"/>
    <dgm:cxn modelId="{E6CE6441-2B4D-435B-A959-A00CD13E643E}" type="presOf" srcId="{039A928C-8C78-4142-85A9-1FEFBB213A7E}" destId="{5E042BD3-13AA-400B-9531-B6D13CFFC5BF}" srcOrd="1" destOrd="0" presId="urn:microsoft.com/office/officeart/2016/7/layout/RepeatingBendingProcessNew"/>
    <dgm:cxn modelId="{16E0CD46-9105-4CA0-B4C0-A21F60994D5B}" srcId="{348E11CE-3513-4112-A97A-A2DA629E2794}" destId="{2C47A96A-659F-4D5C-83C2-671003ABC799}" srcOrd="1" destOrd="0" parTransId="{B0766AF7-E146-4C25-A0D4-ED2952F03BDF}" sibTransId="{69E29404-1BB5-414F-9B11-C648A06F5006}"/>
    <dgm:cxn modelId="{F31C386E-6FE4-45B7-A967-68528F83D728}" type="presOf" srcId="{3B80C845-202D-4F96-8FB9-777C979452F7}" destId="{3E150ED7-05E1-4226-8862-CD63F690C964}" srcOrd="0" destOrd="0" presId="urn:microsoft.com/office/officeart/2016/7/layout/RepeatingBendingProcessNew"/>
    <dgm:cxn modelId="{1092AD51-2C65-425C-BA19-E84107AAAD67}" type="presOf" srcId="{69E29404-1BB5-414F-9B11-C648A06F5006}" destId="{92BBB131-3794-4882-A6DC-21F232882730}" srcOrd="0" destOrd="0" presId="urn:microsoft.com/office/officeart/2016/7/layout/RepeatingBendingProcessNew"/>
    <dgm:cxn modelId="{20D0B183-4AE4-4C1E-8285-F167CE65EF03}" type="presOf" srcId="{9CC181D6-9518-4882-83C8-1E5908C94430}" destId="{E071479B-AC68-40E1-9340-F1AA28E39712}" srcOrd="0" destOrd="0" presId="urn:microsoft.com/office/officeart/2016/7/layout/RepeatingBendingProcessNew"/>
    <dgm:cxn modelId="{BC92C888-F605-4B1C-86BA-85D3248B0165}" type="presOf" srcId="{2EA12442-41C1-4A0B-801B-F2EA915D7293}" destId="{88329A1A-B642-4ACB-B334-11BE7BFC4974}" srcOrd="1" destOrd="0" presId="urn:microsoft.com/office/officeart/2016/7/layout/RepeatingBendingProcessNew"/>
    <dgm:cxn modelId="{FCC68096-389A-4E65-918C-6B72895CA8FE}" srcId="{348E11CE-3513-4112-A97A-A2DA629E2794}" destId="{809BC54F-D197-41F7-83F8-5664424C1C32}" srcOrd="4" destOrd="0" parTransId="{0D546BB7-DE53-490F-8FCC-6C7D72B619E2}" sibTransId="{8763B434-D2CF-4AA6-B3FC-C1235BEC80FE}"/>
    <dgm:cxn modelId="{72F4D097-D19A-41A0-87B0-135E9AB7E964}" type="presOf" srcId="{348E11CE-3513-4112-A97A-A2DA629E2794}" destId="{CC565C7F-98FC-4A87-940E-64C049C372AB}" srcOrd="0" destOrd="0" presId="urn:microsoft.com/office/officeart/2016/7/layout/RepeatingBendingProcessNew"/>
    <dgm:cxn modelId="{605E8BC7-C791-40E2-AD63-F50D7CC28690}" type="presOf" srcId="{039A928C-8C78-4142-85A9-1FEFBB213A7E}" destId="{8255612E-0426-4CB8-8809-3041E360EA65}" srcOrd="0" destOrd="0" presId="urn:microsoft.com/office/officeart/2016/7/layout/RepeatingBendingProcessNew"/>
    <dgm:cxn modelId="{C163DECA-EA63-4FF4-AA5A-B77B141B0F5A}" type="presOf" srcId="{2C47A96A-659F-4D5C-83C2-671003ABC799}" destId="{B70C7F7B-098A-49FA-9876-96DDC813C4C8}" srcOrd="0" destOrd="0" presId="urn:microsoft.com/office/officeart/2016/7/layout/RepeatingBendingProcessNew"/>
    <dgm:cxn modelId="{0D0380CD-C83D-4009-8B74-88DDDB1E0E98}" srcId="{348E11CE-3513-4112-A97A-A2DA629E2794}" destId="{9CC181D6-9518-4882-83C8-1E5908C94430}" srcOrd="2" destOrd="0" parTransId="{B9A2EFE1-95A3-4557-B614-D393C36AC9A1}" sibTransId="{2EA12442-41C1-4A0B-801B-F2EA915D7293}"/>
    <dgm:cxn modelId="{DAFB6BD3-9802-4503-BA88-8A4DD58B9AB8}" srcId="{348E11CE-3513-4112-A97A-A2DA629E2794}" destId="{EF90C788-9905-41E0-8FB0-A1859EBC53DB}" srcOrd="0" destOrd="0" parTransId="{E25BA99C-BA3A-46DF-95F4-68633C1DC2E6}" sibTransId="{3B80C845-202D-4F96-8FB9-777C979452F7}"/>
    <dgm:cxn modelId="{3FCF7DDD-163E-450A-BB85-750A513C9996}" type="presOf" srcId="{69E29404-1BB5-414F-9B11-C648A06F5006}" destId="{35996082-E6B1-4DEC-9B4A-82E926931A42}" srcOrd="1" destOrd="0" presId="urn:microsoft.com/office/officeart/2016/7/layout/RepeatingBendingProcessNew"/>
    <dgm:cxn modelId="{C0D13AEE-CA57-471B-B67B-5F256798A474}" type="presOf" srcId="{809BC54F-D197-41F7-83F8-5664424C1C32}" destId="{1DAA1CB8-FF5D-4ACE-B2D4-20F90930E096}" srcOrd="0" destOrd="0" presId="urn:microsoft.com/office/officeart/2016/7/layout/RepeatingBendingProcessNew"/>
    <dgm:cxn modelId="{FD925107-9BF3-48A2-8B2D-DA1153FBF0D0}" type="presParOf" srcId="{CC565C7F-98FC-4A87-940E-64C049C372AB}" destId="{6B5D1BFB-7DFE-4940-B612-BEA957F1250E}" srcOrd="0" destOrd="0" presId="urn:microsoft.com/office/officeart/2016/7/layout/RepeatingBendingProcessNew"/>
    <dgm:cxn modelId="{905237DB-F400-4BC7-8D3E-A9C8EBFEB2E8}" type="presParOf" srcId="{CC565C7F-98FC-4A87-940E-64C049C372AB}" destId="{3E150ED7-05E1-4226-8862-CD63F690C964}" srcOrd="1" destOrd="0" presId="urn:microsoft.com/office/officeart/2016/7/layout/RepeatingBendingProcessNew"/>
    <dgm:cxn modelId="{D0FF591F-CE71-449A-85AA-87BDDC306F09}" type="presParOf" srcId="{3E150ED7-05E1-4226-8862-CD63F690C964}" destId="{7868A805-A0F4-4FD8-B31C-0DB3D51E07B2}" srcOrd="0" destOrd="0" presId="urn:microsoft.com/office/officeart/2016/7/layout/RepeatingBendingProcessNew"/>
    <dgm:cxn modelId="{D72A101D-8AE6-4B0C-823F-83A2B8C886D3}" type="presParOf" srcId="{CC565C7F-98FC-4A87-940E-64C049C372AB}" destId="{B70C7F7B-098A-49FA-9876-96DDC813C4C8}" srcOrd="2" destOrd="0" presId="urn:microsoft.com/office/officeart/2016/7/layout/RepeatingBendingProcessNew"/>
    <dgm:cxn modelId="{6D619183-0343-4809-82CB-54706987FEE2}" type="presParOf" srcId="{CC565C7F-98FC-4A87-940E-64C049C372AB}" destId="{92BBB131-3794-4882-A6DC-21F232882730}" srcOrd="3" destOrd="0" presId="urn:microsoft.com/office/officeart/2016/7/layout/RepeatingBendingProcessNew"/>
    <dgm:cxn modelId="{7D246623-D6E5-4806-8B54-25134356C06C}" type="presParOf" srcId="{92BBB131-3794-4882-A6DC-21F232882730}" destId="{35996082-E6B1-4DEC-9B4A-82E926931A42}" srcOrd="0" destOrd="0" presId="urn:microsoft.com/office/officeart/2016/7/layout/RepeatingBendingProcessNew"/>
    <dgm:cxn modelId="{D74085D3-8500-43E0-B8FC-620B224BCF36}" type="presParOf" srcId="{CC565C7F-98FC-4A87-940E-64C049C372AB}" destId="{E071479B-AC68-40E1-9340-F1AA28E39712}" srcOrd="4" destOrd="0" presId="urn:microsoft.com/office/officeart/2016/7/layout/RepeatingBendingProcessNew"/>
    <dgm:cxn modelId="{46BE8570-7642-4F17-A0E1-A9E4DA99134D}" type="presParOf" srcId="{CC565C7F-98FC-4A87-940E-64C049C372AB}" destId="{9B2A2F5E-F9FF-4673-AA8A-2753F7DC2BB5}" srcOrd="5" destOrd="0" presId="urn:microsoft.com/office/officeart/2016/7/layout/RepeatingBendingProcessNew"/>
    <dgm:cxn modelId="{EAD6191C-A824-4B90-A4D0-F13843CB95EB}" type="presParOf" srcId="{9B2A2F5E-F9FF-4673-AA8A-2753F7DC2BB5}" destId="{88329A1A-B642-4ACB-B334-11BE7BFC4974}" srcOrd="0" destOrd="0" presId="urn:microsoft.com/office/officeart/2016/7/layout/RepeatingBendingProcessNew"/>
    <dgm:cxn modelId="{7ED1E1BA-66FE-4CA8-AFE3-EC29210BB92E}" type="presParOf" srcId="{CC565C7F-98FC-4A87-940E-64C049C372AB}" destId="{A048A1C9-3DA1-4097-8051-98F4075941D3}" srcOrd="6" destOrd="0" presId="urn:microsoft.com/office/officeart/2016/7/layout/RepeatingBendingProcessNew"/>
    <dgm:cxn modelId="{06D6E5C5-4324-4830-87DA-F6FB01F51536}" type="presParOf" srcId="{CC565C7F-98FC-4A87-940E-64C049C372AB}" destId="{8255612E-0426-4CB8-8809-3041E360EA65}" srcOrd="7" destOrd="0" presId="urn:microsoft.com/office/officeart/2016/7/layout/RepeatingBendingProcessNew"/>
    <dgm:cxn modelId="{505A0C1E-2D8A-402B-A6AA-18AD20D77206}" type="presParOf" srcId="{8255612E-0426-4CB8-8809-3041E360EA65}" destId="{5E042BD3-13AA-400B-9531-B6D13CFFC5BF}" srcOrd="0" destOrd="0" presId="urn:microsoft.com/office/officeart/2016/7/layout/RepeatingBendingProcessNew"/>
    <dgm:cxn modelId="{82589FDD-6011-4610-8CE0-D94E6D7F2895}" type="presParOf" srcId="{CC565C7F-98FC-4A87-940E-64C049C372AB}" destId="{1DAA1CB8-FF5D-4ACE-B2D4-20F90930E096}"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507ADA-5612-4816-A865-02CD282FE1BF}"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870D37B0-4F05-49B8-9AAA-4AA1F002BB0F}">
      <dgm:prSet phldrT="[Text]"/>
      <dgm:spPr/>
      <dgm:t>
        <a:bodyPr/>
        <a:lstStyle/>
        <a:p>
          <a:r>
            <a:rPr lang="en-US" dirty="0"/>
            <a:t>70% men presidents</a:t>
          </a:r>
        </a:p>
      </dgm:t>
    </dgm:pt>
    <dgm:pt modelId="{E371D1F9-E0BD-4D0A-8F82-61D45B11C642}" type="parTrans" cxnId="{18829D53-F569-4997-9611-CD283F74E347}">
      <dgm:prSet/>
      <dgm:spPr/>
      <dgm:t>
        <a:bodyPr/>
        <a:lstStyle/>
        <a:p>
          <a:endParaRPr lang="en-US"/>
        </a:p>
      </dgm:t>
    </dgm:pt>
    <dgm:pt modelId="{2E279E0D-9AF2-416C-8D10-B7D61C596CE9}" type="sibTrans" cxnId="{18829D53-F569-4997-9611-CD283F74E347}">
      <dgm:prSet/>
      <dgm:spPr/>
      <dgm:t>
        <a:bodyPr/>
        <a:lstStyle/>
        <a:p>
          <a:endParaRPr lang="en-US"/>
        </a:p>
      </dgm:t>
    </dgm:pt>
    <dgm:pt modelId="{5FA72C8D-42B7-4BD7-AA2B-DBAF6DCEDF52}">
      <dgm:prSet phldrT="[Text]"/>
      <dgm:spPr/>
      <dgm:t>
        <a:bodyPr/>
        <a:lstStyle/>
        <a:p>
          <a:r>
            <a:rPr lang="en-US" dirty="0"/>
            <a:t>30% women presidents</a:t>
          </a:r>
        </a:p>
      </dgm:t>
    </dgm:pt>
    <dgm:pt modelId="{060D2B32-5769-4630-881F-E407F30AEFF7}" type="parTrans" cxnId="{F9ADE89A-31F1-4BD1-BB5D-4E1B427418C8}">
      <dgm:prSet/>
      <dgm:spPr/>
      <dgm:t>
        <a:bodyPr/>
        <a:lstStyle/>
        <a:p>
          <a:endParaRPr lang="en-US"/>
        </a:p>
      </dgm:t>
    </dgm:pt>
    <dgm:pt modelId="{FAEE4C49-6132-4290-A161-EF21FDFAD46B}" type="sibTrans" cxnId="{F9ADE89A-31F1-4BD1-BB5D-4E1B427418C8}">
      <dgm:prSet/>
      <dgm:spPr/>
      <dgm:t>
        <a:bodyPr/>
        <a:lstStyle/>
        <a:p>
          <a:endParaRPr lang="en-US"/>
        </a:p>
      </dgm:t>
    </dgm:pt>
    <dgm:pt modelId="{F8C5ABA5-88D9-495A-AC40-6A556E41779B}" type="pres">
      <dgm:prSet presAssocID="{5A507ADA-5612-4816-A865-02CD282FE1BF}" presName="compositeShape" presStyleCnt="0">
        <dgm:presLayoutVars>
          <dgm:chMax val="2"/>
          <dgm:dir/>
          <dgm:resizeHandles val="exact"/>
        </dgm:presLayoutVars>
      </dgm:prSet>
      <dgm:spPr/>
    </dgm:pt>
    <dgm:pt modelId="{758DBA87-726F-4781-90FA-900EF4EB902B}" type="pres">
      <dgm:prSet presAssocID="{870D37B0-4F05-49B8-9AAA-4AA1F002BB0F}" presName="upArrow" presStyleLbl="node1" presStyleIdx="0" presStyleCnt="2"/>
      <dgm:spPr>
        <a:solidFill>
          <a:schemeClr val="accent6">
            <a:lumMod val="60000"/>
            <a:lumOff val="40000"/>
          </a:schemeClr>
        </a:solidFill>
      </dgm:spPr>
    </dgm:pt>
    <dgm:pt modelId="{B38E7B4C-9150-46D3-9A58-CB808DDE74C2}" type="pres">
      <dgm:prSet presAssocID="{870D37B0-4F05-49B8-9AAA-4AA1F002BB0F}" presName="upArrowText" presStyleLbl="revTx" presStyleIdx="0" presStyleCnt="2">
        <dgm:presLayoutVars>
          <dgm:chMax val="0"/>
          <dgm:bulletEnabled val="1"/>
        </dgm:presLayoutVars>
      </dgm:prSet>
      <dgm:spPr/>
    </dgm:pt>
    <dgm:pt modelId="{4EFFC407-55F0-487B-9BAD-D73F80556EC4}" type="pres">
      <dgm:prSet presAssocID="{5FA72C8D-42B7-4BD7-AA2B-DBAF6DCEDF52}" presName="downArrow" presStyleLbl="node1" presStyleIdx="1" presStyleCnt="2"/>
      <dgm:spPr>
        <a:solidFill>
          <a:schemeClr val="accent1">
            <a:lumMod val="60000"/>
            <a:lumOff val="40000"/>
          </a:schemeClr>
        </a:solidFill>
      </dgm:spPr>
    </dgm:pt>
    <dgm:pt modelId="{2953AADC-79F7-45D2-9DC4-25959499180B}" type="pres">
      <dgm:prSet presAssocID="{5FA72C8D-42B7-4BD7-AA2B-DBAF6DCEDF52}" presName="downArrowText" presStyleLbl="revTx" presStyleIdx="1" presStyleCnt="2">
        <dgm:presLayoutVars>
          <dgm:chMax val="0"/>
          <dgm:bulletEnabled val="1"/>
        </dgm:presLayoutVars>
      </dgm:prSet>
      <dgm:spPr/>
    </dgm:pt>
  </dgm:ptLst>
  <dgm:cxnLst>
    <dgm:cxn modelId="{49ABB06B-919F-40C7-AF16-17AE67D41660}" type="presOf" srcId="{5FA72C8D-42B7-4BD7-AA2B-DBAF6DCEDF52}" destId="{2953AADC-79F7-45D2-9DC4-25959499180B}" srcOrd="0" destOrd="0" presId="urn:microsoft.com/office/officeart/2005/8/layout/arrow4"/>
    <dgm:cxn modelId="{18829D53-F569-4997-9611-CD283F74E347}" srcId="{5A507ADA-5612-4816-A865-02CD282FE1BF}" destId="{870D37B0-4F05-49B8-9AAA-4AA1F002BB0F}" srcOrd="0" destOrd="0" parTransId="{E371D1F9-E0BD-4D0A-8F82-61D45B11C642}" sibTransId="{2E279E0D-9AF2-416C-8D10-B7D61C596CE9}"/>
    <dgm:cxn modelId="{EDDF978F-2064-4894-AD56-CF27256CDF08}" type="presOf" srcId="{5A507ADA-5612-4816-A865-02CD282FE1BF}" destId="{F8C5ABA5-88D9-495A-AC40-6A556E41779B}" srcOrd="0" destOrd="0" presId="urn:microsoft.com/office/officeart/2005/8/layout/arrow4"/>
    <dgm:cxn modelId="{F9ADE89A-31F1-4BD1-BB5D-4E1B427418C8}" srcId="{5A507ADA-5612-4816-A865-02CD282FE1BF}" destId="{5FA72C8D-42B7-4BD7-AA2B-DBAF6DCEDF52}" srcOrd="1" destOrd="0" parTransId="{060D2B32-5769-4630-881F-E407F30AEFF7}" sibTransId="{FAEE4C49-6132-4290-A161-EF21FDFAD46B}"/>
    <dgm:cxn modelId="{5D843FDD-8977-4EEF-AC5B-B91EEEB9DF84}" type="presOf" srcId="{870D37B0-4F05-49B8-9AAA-4AA1F002BB0F}" destId="{B38E7B4C-9150-46D3-9A58-CB808DDE74C2}" srcOrd="0" destOrd="0" presId="urn:microsoft.com/office/officeart/2005/8/layout/arrow4"/>
    <dgm:cxn modelId="{ED84E985-4689-4637-A5E8-1A9BDFF06A85}" type="presParOf" srcId="{F8C5ABA5-88D9-495A-AC40-6A556E41779B}" destId="{758DBA87-726F-4781-90FA-900EF4EB902B}" srcOrd="0" destOrd="0" presId="urn:microsoft.com/office/officeart/2005/8/layout/arrow4"/>
    <dgm:cxn modelId="{61BE4472-A2A9-4F74-A992-EF6642ACCF6D}" type="presParOf" srcId="{F8C5ABA5-88D9-495A-AC40-6A556E41779B}" destId="{B38E7B4C-9150-46D3-9A58-CB808DDE74C2}" srcOrd="1" destOrd="0" presId="urn:microsoft.com/office/officeart/2005/8/layout/arrow4"/>
    <dgm:cxn modelId="{003CC600-5BC3-4850-B0A9-39334E5F1A10}" type="presParOf" srcId="{F8C5ABA5-88D9-495A-AC40-6A556E41779B}" destId="{4EFFC407-55F0-487B-9BAD-D73F80556EC4}" srcOrd="2" destOrd="0" presId="urn:microsoft.com/office/officeart/2005/8/layout/arrow4"/>
    <dgm:cxn modelId="{22B14A17-ACC1-4383-AC22-7AAC383120D8}" type="presParOf" srcId="{F8C5ABA5-88D9-495A-AC40-6A556E41779B}" destId="{2953AADC-79F7-45D2-9DC4-25959499180B}"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FE8EC8-2E2E-4BDC-A105-3EAEAB3FD9D4}" type="doc">
      <dgm:prSet loTypeId="urn:microsoft.com/office/officeart/2005/8/layout/arrow1" loCatId="relationship" qsTypeId="urn:microsoft.com/office/officeart/2005/8/quickstyle/simple1" qsCatId="simple" csTypeId="urn:microsoft.com/office/officeart/2005/8/colors/colorful2" csCatId="colorful" phldr="1"/>
      <dgm:spPr/>
      <dgm:t>
        <a:bodyPr/>
        <a:lstStyle/>
        <a:p>
          <a:endParaRPr lang="en-US"/>
        </a:p>
      </dgm:t>
    </dgm:pt>
    <dgm:pt modelId="{438B2E34-DE32-4752-8459-F2B7219EE788}">
      <dgm:prSet phldrT="[Text]" custT="1"/>
      <dgm:spPr>
        <a:solidFill>
          <a:schemeClr val="accent1">
            <a:lumMod val="60000"/>
            <a:lumOff val="40000"/>
          </a:schemeClr>
        </a:solidFill>
      </dgm:spPr>
      <dgm:t>
        <a:bodyPr/>
        <a:lstStyle/>
        <a:p>
          <a:endParaRPr lang="en-US" sz="1200" dirty="0"/>
        </a:p>
        <a:p>
          <a:r>
            <a:rPr lang="en-US" sz="1200" dirty="0"/>
            <a:t>Women currently married 75%</a:t>
          </a:r>
          <a:r>
            <a:rPr lang="en-US" sz="1000" dirty="0"/>
            <a:t>	</a:t>
          </a:r>
        </a:p>
      </dgm:t>
    </dgm:pt>
    <dgm:pt modelId="{18BD2D71-D1DE-4818-BBFC-41C819FC79E8}" type="parTrans" cxnId="{B46DCA1E-E02B-4C3B-8F0F-12C7600BC337}">
      <dgm:prSet/>
      <dgm:spPr/>
      <dgm:t>
        <a:bodyPr/>
        <a:lstStyle/>
        <a:p>
          <a:endParaRPr lang="en-US"/>
        </a:p>
      </dgm:t>
    </dgm:pt>
    <dgm:pt modelId="{7AA17678-23CE-4AC4-8B92-E514BC47318F}" type="sibTrans" cxnId="{B46DCA1E-E02B-4C3B-8F0F-12C7600BC337}">
      <dgm:prSet/>
      <dgm:spPr/>
      <dgm:t>
        <a:bodyPr/>
        <a:lstStyle/>
        <a:p>
          <a:endParaRPr lang="en-US"/>
        </a:p>
      </dgm:t>
    </dgm:pt>
    <dgm:pt modelId="{1F5BEF70-5703-431C-BA0D-6F548ACCA414}">
      <dgm:prSet phldrT="[Text]" custT="1"/>
      <dgm:spPr>
        <a:solidFill>
          <a:schemeClr val="accent6"/>
        </a:solidFill>
      </dgm:spPr>
      <dgm:t>
        <a:bodyPr/>
        <a:lstStyle/>
        <a:p>
          <a:r>
            <a:rPr lang="en-US" sz="1200" dirty="0"/>
            <a:t>Men currently married</a:t>
          </a:r>
        </a:p>
        <a:p>
          <a:r>
            <a:rPr lang="en-US" sz="1200" dirty="0"/>
            <a:t>90%</a:t>
          </a:r>
        </a:p>
      </dgm:t>
    </dgm:pt>
    <dgm:pt modelId="{0756DE43-5BB1-4E21-B6EB-BA4CD7B9B60A}" type="parTrans" cxnId="{DEC59C90-F268-45C2-882A-1BFFEAAA137A}">
      <dgm:prSet/>
      <dgm:spPr/>
      <dgm:t>
        <a:bodyPr/>
        <a:lstStyle/>
        <a:p>
          <a:endParaRPr lang="en-US"/>
        </a:p>
      </dgm:t>
    </dgm:pt>
    <dgm:pt modelId="{F25A300B-4093-46A7-8B6F-9AF2B9360D2D}" type="sibTrans" cxnId="{DEC59C90-F268-45C2-882A-1BFFEAAA137A}">
      <dgm:prSet/>
      <dgm:spPr/>
      <dgm:t>
        <a:bodyPr/>
        <a:lstStyle/>
        <a:p>
          <a:endParaRPr lang="en-US"/>
        </a:p>
      </dgm:t>
    </dgm:pt>
    <dgm:pt modelId="{4F20A149-9B18-4548-95A2-2A89834A05BD}" type="pres">
      <dgm:prSet presAssocID="{BAFE8EC8-2E2E-4BDC-A105-3EAEAB3FD9D4}" presName="cycle" presStyleCnt="0">
        <dgm:presLayoutVars>
          <dgm:dir/>
          <dgm:resizeHandles val="exact"/>
        </dgm:presLayoutVars>
      </dgm:prSet>
      <dgm:spPr/>
    </dgm:pt>
    <dgm:pt modelId="{7FC4BFE7-34F9-4358-90CC-328C0EF2D500}" type="pres">
      <dgm:prSet presAssocID="{438B2E34-DE32-4752-8459-F2B7219EE788}" presName="arrow" presStyleLbl="node1" presStyleIdx="0" presStyleCnt="2" custScaleY="100041" custRadScaleRad="51473" custRadScaleInc="2164">
        <dgm:presLayoutVars>
          <dgm:bulletEnabled val="1"/>
        </dgm:presLayoutVars>
      </dgm:prSet>
      <dgm:spPr/>
    </dgm:pt>
    <dgm:pt modelId="{55624305-E4F0-40A0-BD70-E198F88469B4}" type="pres">
      <dgm:prSet presAssocID="{1F5BEF70-5703-431C-BA0D-6F548ACCA414}" presName="arrow" presStyleLbl="node1" presStyleIdx="1" presStyleCnt="2" custRadScaleRad="43007" custRadScaleInc="1385">
        <dgm:presLayoutVars>
          <dgm:bulletEnabled val="1"/>
        </dgm:presLayoutVars>
      </dgm:prSet>
      <dgm:spPr/>
    </dgm:pt>
  </dgm:ptLst>
  <dgm:cxnLst>
    <dgm:cxn modelId="{B46DCA1E-E02B-4C3B-8F0F-12C7600BC337}" srcId="{BAFE8EC8-2E2E-4BDC-A105-3EAEAB3FD9D4}" destId="{438B2E34-DE32-4752-8459-F2B7219EE788}" srcOrd="0" destOrd="0" parTransId="{18BD2D71-D1DE-4818-BBFC-41C819FC79E8}" sibTransId="{7AA17678-23CE-4AC4-8B92-E514BC47318F}"/>
    <dgm:cxn modelId="{BB820B4F-EE22-43B9-9A3A-4ED27295A4D8}" type="presOf" srcId="{BAFE8EC8-2E2E-4BDC-A105-3EAEAB3FD9D4}" destId="{4F20A149-9B18-4548-95A2-2A89834A05BD}" srcOrd="0" destOrd="0" presId="urn:microsoft.com/office/officeart/2005/8/layout/arrow1"/>
    <dgm:cxn modelId="{73B6C255-19F0-4D09-9C5F-B8E6E0EEF7CE}" type="presOf" srcId="{1F5BEF70-5703-431C-BA0D-6F548ACCA414}" destId="{55624305-E4F0-40A0-BD70-E198F88469B4}" srcOrd="0" destOrd="0" presId="urn:microsoft.com/office/officeart/2005/8/layout/arrow1"/>
    <dgm:cxn modelId="{DEC59C90-F268-45C2-882A-1BFFEAAA137A}" srcId="{BAFE8EC8-2E2E-4BDC-A105-3EAEAB3FD9D4}" destId="{1F5BEF70-5703-431C-BA0D-6F548ACCA414}" srcOrd="1" destOrd="0" parTransId="{0756DE43-5BB1-4E21-B6EB-BA4CD7B9B60A}" sibTransId="{F25A300B-4093-46A7-8B6F-9AF2B9360D2D}"/>
    <dgm:cxn modelId="{DA3AC9F9-F232-402F-AF9A-474A71AF812E}" type="presOf" srcId="{438B2E34-DE32-4752-8459-F2B7219EE788}" destId="{7FC4BFE7-34F9-4358-90CC-328C0EF2D500}" srcOrd="0" destOrd="0" presId="urn:microsoft.com/office/officeart/2005/8/layout/arrow1"/>
    <dgm:cxn modelId="{2430D2D1-F9A2-467B-AB13-24BB447B308E}" type="presParOf" srcId="{4F20A149-9B18-4548-95A2-2A89834A05BD}" destId="{7FC4BFE7-34F9-4358-90CC-328C0EF2D500}" srcOrd="0" destOrd="0" presId="urn:microsoft.com/office/officeart/2005/8/layout/arrow1"/>
    <dgm:cxn modelId="{14D40246-1718-4E89-B576-9EF46431906A}" type="presParOf" srcId="{4F20A149-9B18-4548-95A2-2A89834A05BD}" destId="{55624305-E4F0-40A0-BD70-E198F88469B4}"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FE8EC8-2E2E-4BDC-A105-3EAEAB3FD9D4}" type="doc">
      <dgm:prSet loTypeId="urn:microsoft.com/office/officeart/2005/8/layout/arrow1" loCatId="relationship" qsTypeId="urn:microsoft.com/office/officeart/2005/8/quickstyle/simple1" qsCatId="simple" csTypeId="urn:microsoft.com/office/officeart/2005/8/colors/colorful2" csCatId="colorful" phldr="1"/>
      <dgm:spPr/>
      <dgm:t>
        <a:bodyPr/>
        <a:lstStyle/>
        <a:p>
          <a:endParaRPr lang="en-US"/>
        </a:p>
      </dgm:t>
    </dgm:pt>
    <dgm:pt modelId="{438B2E34-DE32-4752-8459-F2B7219EE788}">
      <dgm:prSet phldrT="[Text]"/>
      <dgm:spPr>
        <a:solidFill>
          <a:schemeClr val="accent1">
            <a:lumMod val="60000"/>
            <a:lumOff val="40000"/>
          </a:schemeClr>
        </a:solidFill>
      </dgm:spPr>
      <dgm:t>
        <a:bodyPr/>
        <a:lstStyle/>
        <a:p>
          <a:r>
            <a:rPr lang="en-US" dirty="0"/>
            <a:t>74% Women have children</a:t>
          </a:r>
        </a:p>
      </dgm:t>
    </dgm:pt>
    <dgm:pt modelId="{18BD2D71-D1DE-4818-BBFC-41C819FC79E8}" type="parTrans" cxnId="{B46DCA1E-E02B-4C3B-8F0F-12C7600BC337}">
      <dgm:prSet/>
      <dgm:spPr/>
      <dgm:t>
        <a:bodyPr/>
        <a:lstStyle/>
        <a:p>
          <a:endParaRPr lang="en-US"/>
        </a:p>
      </dgm:t>
    </dgm:pt>
    <dgm:pt modelId="{7AA17678-23CE-4AC4-8B92-E514BC47318F}" type="sibTrans" cxnId="{B46DCA1E-E02B-4C3B-8F0F-12C7600BC337}">
      <dgm:prSet/>
      <dgm:spPr/>
      <dgm:t>
        <a:bodyPr/>
        <a:lstStyle/>
        <a:p>
          <a:endParaRPr lang="en-US"/>
        </a:p>
      </dgm:t>
    </dgm:pt>
    <dgm:pt modelId="{1F5BEF70-5703-431C-BA0D-6F548ACCA414}">
      <dgm:prSet phldrT="[Text]"/>
      <dgm:spPr>
        <a:solidFill>
          <a:schemeClr val="accent6"/>
        </a:solidFill>
      </dgm:spPr>
      <dgm:t>
        <a:bodyPr/>
        <a:lstStyle/>
        <a:p>
          <a:r>
            <a:rPr lang="en-US" dirty="0"/>
            <a:t>89% Men have children</a:t>
          </a:r>
        </a:p>
      </dgm:t>
    </dgm:pt>
    <dgm:pt modelId="{0756DE43-5BB1-4E21-B6EB-BA4CD7B9B60A}" type="parTrans" cxnId="{DEC59C90-F268-45C2-882A-1BFFEAAA137A}">
      <dgm:prSet/>
      <dgm:spPr/>
      <dgm:t>
        <a:bodyPr/>
        <a:lstStyle/>
        <a:p>
          <a:endParaRPr lang="en-US"/>
        </a:p>
      </dgm:t>
    </dgm:pt>
    <dgm:pt modelId="{F25A300B-4093-46A7-8B6F-9AF2B9360D2D}" type="sibTrans" cxnId="{DEC59C90-F268-45C2-882A-1BFFEAAA137A}">
      <dgm:prSet/>
      <dgm:spPr/>
      <dgm:t>
        <a:bodyPr/>
        <a:lstStyle/>
        <a:p>
          <a:endParaRPr lang="en-US"/>
        </a:p>
      </dgm:t>
    </dgm:pt>
    <dgm:pt modelId="{4F20A149-9B18-4548-95A2-2A89834A05BD}" type="pres">
      <dgm:prSet presAssocID="{BAFE8EC8-2E2E-4BDC-A105-3EAEAB3FD9D4}" presName="cycle" presStyleCnt="0">
        <dgm:presLayoutVars>
          <dgm:dir/>
          <dgm:resizeHandles val="exact"/>
        </dgm:presLayoutVars>
      </dgm:prSet>
      <dgm:spPr/>
    </dgm:pt>
    <dgm:pt modelId="{7FC4BFE7-34F9-4358-90CC-328C0EF2D500}" type="pres">
      <dgm:prSet presAssocID="{438B2E34-DE32-4752-8459-F2B7219EE788}" presName="arrow" presStyleLbl="node1" presStyleIdx="0" presStyleCnt="2" custScaleX="87153" custScaleY="100374" custRadScaleRad="99287" custRadScaleInc="229">
        <dgm:presLayoutVars>
          <dgm:bulletEnabled val="1"/>
        </dgm:presLayoutVars>
      </dgm:prSet>
      <dgm:spPr/>
    </dgm:pt>
    <dgm:pt modelId="{55624305-E4F0-40A0-BD70-E198F88469B4}" type="pres">
      <dgm:prSet presAssocID="{1F5BEF70-5703-431C-BA0D-6F548ACCA414}" presName="arrow" presStyleLbl="node1" presStyleIdx="1" presStyleCnt="2" custScaleX="108093" custScaleY="100374" custRadScaleRad="31017" custRadScaleInc="927">
        <dgm:presLayoutVars>
          <dgm:bulletEnabled val="1"/>
        </dgm:presLayoutVars>
      </dgm:prSet>
      <dgm:spPr/>
    </dgm:pt>
  </dgm:ptLst>
  <dgm:cxnLst>
    <dgm:cxn modelId="{B46DCA1E-E02B-4C3B-8F0F-12C7600BC337}" srcId="{BAFE8EC8-2E2E-4BDC-A105-3EAEAB3FD9D4}" destId="{438B2E34-DE32-4752-8459-F2B7219EE788}" srcOrd="0" destOrd="0" parTransId="{18BD2D71-D1DE-4818-BBFC-41C819FC79E8}" sibTransId="{7AA17678-23CE-4AC4-8B92-E514BC47318F}"/>
    <dgm:cxn modelId="{BB820B4F-EE22-43B9-9A3A-4ED27295A4D8}" type="presOf" srcId="{BAFE8EC8-2E2E-4BDC-A105-3EAEAB3FD9D4}" destId="{4F20A149-9B18-4548-95A2-2A89834A05BD}" srcOrd="0" destOrd="0" presId="urn:microsoft.com/office/officeart/2005/8/layout/arrow1"/>
    <dgm:cxn modelId="{73B6C255-19F0-4D09-9C5F-B8E6E0EEF7CE}" type="presOf" srcId="{1F5BEF70-5703-431C-BA0D-6F548ACCA414}" destId="{55624305-E4F0-40A0-BD70-E198F88469B4}" srcOrd="0" destOrd="0" presId="urn:microsoft.com/office/officeart/2005/8/layout/arrow1"/>
    <dgm:cxn modelId="{DEC59C90-F268-45C2-882A-1BFFEAAA137A}" srcId="{BAFE8EC8-2E2E-4BDC-A105-3EAEAB3FD9D4}" destId="{1F5BEF70-5703-431C-BA0D-6F548ACCA414}" srcOrd="1" destOrd="0" parTransId="{0756DE43-5BB1-4E21-B6EB-BA4CD7B9B60A}" sibTransId="{F25A300B-4093-46A7-8B6F-9AF2B9360D2D}"/>
    <dgm:cxn modelId="{DA3AC9F9-F232-402F-AF9A-474A71AF812E}" type="presOf" srcId="{438B2E34-DE32-4752-8459-F2B7219EE788}" destId="{7FC4BFE7-34F9-4358-90CC-328C0EF2D500}" srcOrd="0" destOrd="0" presId="urn:microsoft.com/office/officeart/2005/8/layout/arrow1"/>
    <dgm:cxn modelId="{2430D2D1-F9A2-467B-AB13-24BB447B308E}" type="presParOf" srcId="{4F20A149-9B18-4548-95A2-2A89834A05BD}" destId="{7FC4BFE7-34F9-4358-90CC-328C0EF2D500}" srcOrd="0" destOrd="0" presId="urn:microsoft.com/office/officeart/2005/8/layout/arrow1"/>
    <dgm:cxn modelId="{14D40246-1718-4E89-B576-9EF46431906A}" type="presParOf" srcId="{4F20A149-9B18-4548-95A2-2A89834A05BD}" destId="{55624305-E4F0-40A0-BD70-E198F88469B4}" srcOrd="1" destOrd="0" presId="urn:microsoft.com/office/officeart/2005/8/layout/arrow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FE8EC8-2E2E-4BDC-A105-3EAEAB3FD9D4}" type="doc">
      <dgm:prSet loTypeId="urn:microsoft.com/office/officeart/2005/8/layout/arrow1" loCatId="relationship" qsTypeId="urn:microsoft.com/office/officeart/2005/8/quickstyle/simple1" qsCatId="simple" csTypeId="urn:microsoft.com/office/officeart/2005/8/colors/colorful1" csCatId="colorful" phldr="1"/>
      <dgm:spPr/>
      <dgm:t>
        <a:bodyPr/>
        <a:lstStyle/>
        <a:p>
          <a:endParaRPr lang="en-US"/>
        </a:p>
      </dgm:t>
    </dgm:pt>
    <dgm:pt modelId="{438B2E34-DE32-4752-8459-F2B7219EE788}">
      <dgm:prSet phldrT="[Text]"/>
      <dgm:spPr>
        <a:solidFill>
          <a:schemeClr val="accent6"/>
        </a:solidFill>
      </dgm:spPr>
      <dgm:t>
        <a:bodyPr/>
        <a:lstStyle/>
        <a:p>
          <a:r>
            <a:rPr lang="en-US" dirty="0"/>
            <a:t>16 % of men altered career for dependents</a:t>
          </a:r>
        </a:p>
      </dgm:t>
    </dgm:pt>
    <dgm:pt modelId="{18BD2D71-D1DE-4818-BBFC-41C819FC79E8}" type="parTrans" cxnId="{B46DCA1E-E02B-4C3B-8F0F-12C7600BC337}">
      <dgm:prSet/>
      <dgm:spPr/>
      <dgm:t>
        <a:bodyPr/>
        <a:lstStyle/>
        <a:p>
          <a:endParaRPr lang="en-US"/>
        </a:p>
      </dgm:t>
    </dgm:pt>
    <dgm:pt modelId="{7AA17678-23CE-4AC4-8B92-E514BC47318F}" type="sibTrans" cxnId="{B46DCA1E-E02B-4C3B-8F0F-12C7600BC337}">
      <dgm:prSet/>
      <dgm:spPr/>
      <dgm:t>
        <a:bodyPr/>
        <a:lstStyle/>
        <a:p>
          <a:endParaRPr lang="en-US"/>
        </a:p>
      </dgm:t>
    </dgm:pt>
    <dgm:pt modelId="{1F5BEF70-5703-431C-BA0D-6F548ACCA414}">
      <dgm:prSet phldrT="[Text]"/>
      <dgm:spPr>
        <a:solidFill>
          <a:schemeClr val="accent1">
            <a:lumMod val="60000"/>
            <a:lumOff val="40000"/>
          </a:schemeClr>
        </a:solidFill>
      </dgm:spPr>
      <dgm:t>
        <a:bodyPr/>
        <a:lstStyle/>
        <a:p>
          <a:r>
            <a:rPr lang="en-US" dirty="0"/>
            <a:t> 32% of women altered career for dependents</a:t>
          </a:r>
        </a:p>
      </dgm:t>
    </dgm:pt>
    <dgm:pt modelId="{0756DE43-5BB1-4E21-B6EB-BA4CD7B9B60A}" type="parTrans" cxnId="{DEC59C90-F268-45C2-882A-1BFFEAAA137A}">
      <dgm:prSet/>
      <dgm:spPr/>
      <dgm:t>
        <a:bodyPr/>
        <a:lstStyle/>
        <a:p>
          <a:endParaRPr lang="en-US"/>
        </a:p>
      </dgm:t>
    </dgm:pt>
    <dgm:pt modelId="{F25A300B-4093-46A7-8B6F-9AF2B9360D2D}" type="sibTrans" cxnId="{DEC59C90-F268-45C2-882A-1BFFEAAA137A}">
      <dgm:prSet/>
      <dgm:spPr/>
      <dgm:t>
        <a:bodyPr/>
        <a:lstStyle/>
        <a:p>
          <a:endParaRPr lang="en-US"/>
        </a:p>
      </dgm:t>
    </dgm:pt>
    <dgm:pt modelId="{4F20A149-9B18-4548-95A2-2A89834A05BD}" type="pres">
      <dgm:prSet presAssocID="{BAFE8EC8-2E2E-4BDC-A105-3EAEAB3FD9D4}" presName="cycle" presStyleCnt="0">
        <dgm:presLayoutVars>
          <dgm:dir/>
          <dgm:resizeHandles val="exact"/>
        </dgm:presLayoutVars>
      </dgm:prSet>
      <dgm:spPr/>
    </dgm:pt>
    <dgm:pt modelId="{7FC4BFE7-34F9-4358-90CC-328C0EF2D500}" type="pres">
      <dgm:prSet presAssocID="{438B2E34-DE32-4752-8459-F2B7219EE788}" presName="arrow" presStyleLbl="node1" presStyleIdx="0" presStyleCnt="2" custScaleY="100048" custRadScaleRad="87916" custRadScaleInc="492">
        <dgm:presLayoutVars>
          <dgm:bulletEnabled val="1"/>
        </dgm:presLayoutVars>
      </dgm:prSet>
      <dgm:spPr/>
    </dgm:pt>
    <dgm:pt modelId="{55624305-E4F0-40A0-BD70-E198F88469B4}" type="pres">
      <dgm:prSet presAssocID="{1F5BEF70-5703-431C-BA0D-6F548ACCA414}" presName="arrow" presStyleLbl="node1" presStyleIdx="1" presStyleCnt="2" custRadScaleRad="9405" custRadScaleInc="4994">
        <dgm:presLayoutVars>
          <dgm:bulletEnabled val="1"/>
        </dgm:presLayoutVars>
      </dgm:prSet>
      <dgm:spPr/>
    </dgm:pt>
  </dgm:ptLst>
  <dgm:cxnLst>
    <dgm:cxn modelId="{B46DCA1E-E02B-4C3B-8F0F-12C7600BC337}" srcId="{BAFE8EC8-2E2E-4BDC-A105-3EAEAB3FD9D4}" destId="{438B2E34-DE32-4752-8459-F2B7219EE788}" srcOrd="0" destOrd="0" parTransId="{18BD2D71-D1DE-4818-BBFC-41C819FC79E8}" sibTransId="{7AA17678-23CE-4AC4-8B92-E514BC47318F}"/>
    <dgm:cxn modelId="{BB820B4F-EE22-43B9-9A3A-4ED27295A4D8}" type="presOf" srcId="{BAFE8EC8-2E2E-4BDC-A105-3EAEAB3FD9D4}" destId="{4F20A149-9B18-4548-95A2-2A89834A05BD}" srcOrd="0" destOrd="0" presId="urn:microsoft.com/office/officeart/2005/8/layout/arrow1"/>
    <dgm:cxn modelId="{73B6C255-19F0-4D09-9C5F-B8E6E0EEF7CE}" type="presOf" srcId="{1F5BEF70-5703-431C-BA0D-6F548ACCA414}" destId="{55624305-E4F0-40A0-BD70-E198F88469B4}" srcOrd="0" destOrd="0" presId="urn:microsoft.com/office/officeart/2005/8/layout/arrow1"/>
    <dgm:cxn modelId="{DEC59C90-F268-45C2-882A-1BFFEAAA137A}" srcId="{BAFE8EC8-2E2E-4BDC-A105-3EAEAB3FD9D4}" destId="{1F5BEF70-5703-431C-BA0D-6F548ACCA414}" srcOrd="1" destOrd="0" parTransId="{0756DE43-5BB1-4E21-B6EB-BA4CD7B9B60A}" sibTransId="{F25A300B-4093-46A7-8B6F-9AF2B9360D2D}"/>
    <dgm:cxn modelId="{DA3AC9F9-F232-402F-AF9A-474A71AF812E}" type="presOf" srcId="{438B2E34-DE32-4752-8459-F2B7219EE788}" destId="{7FC4BFE7-34F9-4358-90CC-328C0EF2D500}" srcOrd="0" destOrd="0" presId="urn:microsoft.com/office/officeart/2005/8/layout/arrow1"/>
    <dgm:cxn modelId="{2430D2D1-F9A2-467B-AB13-24BB447B308E}" type="presParOf" srcId="{4F20A149-9B18-4548-95A2-2A89834A05BD}" destId="{7FC4BFE7-34F9-4358-90CC-328C0EF2D500}" srcOrd="0" destOrd="0" presId="urn:microsoft.com/office/officeart/2005/8/layout/arrow1"/>
    <dgm:cxn modelId="{14D40246-1718-4E89-B576-9EF46431906A}" type="presParOf" srcId="{4F20A149-9B18-4548-95A2-2A89834A05BD}" destId="{55624305-E4F0-40A0-BD70-E198F88469B4}" srcOrd="1" destOrd="0" presId="urn:microsoft.com/office/officeart/2005/8/layout/arrow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153475-61ED-47FE-8D78-880F8E7D5D96}"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D16C20D8-2536-4076-A2BB-E2B7121FCDA3}">
      <dgm:prSet phldrT="[Text]"/>
      <dgm:spPr/>
      <dgm:t>
        <a:bodyPr/>
        <a:lstStyle/>
        <a:p>
          <a:r>
            <a:rPr lang="en-US" dirty="0"/>
            <a:t>2008 </a:t>
          </a:r>
        </a:p>
      </dgm:t>
    </dgm:pt>
    <dgm:pt modelId="{FBED461A-6242-40DE-8D94-24D7D30CE8B3}" type="parTrans" cxnId="{F7DBEC0E-6BFA-4918-AC2B-2EC0CDA07E84}">
      <dgm:prSet/>
      <dgm:spPr/>
      <dgm:t>
        <a:bodyPr/>
        <a:lstStyle/>
        <a:p>
          <a:endParaRPr lang="en-US"/>
        </a:p>
      </dgm:t>
    </dgm:pt>
    <dgm:pt modelId="{D497D80E-98C9-4CF4-BE94-31AC2FF631B1}" type="sibTrans" cxnId="{F7DBEC0E-6BFA-4918-AC2B-2EC0CDA07E84}">
      <dgm:prSet/>
      <dgm:spPr/>
      <dgm:t>
        <a:bodyPr/>
        <a:lstStyle/>
        <a:p>
          <a:endParaRPr lang="en-US"/>
        </a:p>
      </dgm:t>
    </dgm:pt>
    <dgm:pt modelId="{7A487E87-454B-48A7-83FD-957251149DCF}">
      <dgm:prSet phldrT="[Text]"/>
      <dgm:spPr/>
      <dgm:t>
        <a:bodyPr/>
        <a:lstStyle/>
        <a:p>
          <a:r>
            <a:rPr lang="en-US" dirty="0"/>
            <a:t>Women serving in CAO position  33.3%</a:t>
          </a:r>
        </a:p>
      </dgm:t>
    </dgm:pt>
    <dgm:pt modelId="{6B7A2BAA-340A-4B7A-B8F2-279824580C3B}" type="parTrans" cxnId="{BCBFE882-0503-40BD-8D2F-00595455B9D5}">
      <dgm:prSet/>
      <dgm:spPr/>
      <dgm:t>
        <a:bodyPr/>
        <a:lstStyle/>
        <a:p>
          <a:endParaRPr lang="en-US"/>
        </a:p>
      </dgm:t>
    </dgm:pt>
    <dgm:pt modelId="{F7AC55D6-3667-4303-8F78-233F534B5013}" type="sibTrans" cxnId="{BCBFE882-0503-40BD-8D2F-00595455B9D5}">
      <dgm:prSet/>
      <dgm:spPr/>
      <dgm:t>
        <a:bodyPr/>
        <a:lstStyle/>
        <a:p>
          <a:endParaRPr lang="en-US"/>
        </a:p>
      </dgm:t>
    </dgm:pt>
    <dgm:pt modelId="{C33C81F5-75D2-4400-948A-C387BE943D65}">
      <dgm:prSet phldrT="[Text]"/>
      <dgm:spPr/>
      <dgm:t>
        <a:bodyPr/>
        <a:lstStyle/>
        <a:p>
          <a:r>
            <a:rPr lang="en-US" dirty="0"/>
            <a:t>In all doctoral degree institutions</a:t>
          </a:r>
        </a:p>
      </dgm:t>
    </dgm:pt>
    <dgm:pt modelId="{894F633B-D5D0-49F8-A1F1-1808CA00D5EA}" type="parTrans" cxnId="{6234A64A-0E4A-4579-8196-3115D26B10F3}">
      <dgm:prSet/>
      <dgm:spPr/>
      <dgm:t>
        <a:bodyPr/>
        <a:lstStyle/>
        <a:p>
          <a:endParaRPr lang="en-US"/>
        </a:p>
      </dgm:t>
    </dgm:pt>
    <dgm:pt modelId="{8A7D4CD0-A198-4103-9D01-46A0FD311A76}" type="sibTrans" cxnId="{6234A64A-0E4A-4579-8196-3115D26B10F3}">
      <dgm:prSet/>
      <dgm:spPr/>
      <dgm:t>
        <a:bodyPr/>
        <a:lstStyle/>
        <a:p>
          <a:endParaRPr lang="en-US"/>
        </a:p>
      </dgm:t>
    </dgm:pt>
    <dgm:pt modelId="{B866430E-BAB5-461E-81A6-6AD8A89ACB0B}">
      <dgm:prSet phldrT="[Text]"/>
      <dgm:spPr/>
      <dgm:t>
        <a:bodyPr/>
        <a:lstStyle/>
        <a:p>
          <a:r>
            <a:rPr lang="en-US" dirty="0"/>
            <a:t>Declined </a:t>
          </a:r>
        </a:p>
      </dgm:t>
    </dgm:pt>
    <dgm:pt modelId="{30CB80DE-AB79-40D6-BF2C-519B32B7D12C}" type="parTrans" cxnId="{CC0D91E6-8C7E-4BA5-99B3-9CABF16F7F9E}">
      <dgm:prSet/>
      <dgm:spPr/>
      <dgm:t>
        <a:bodyPr/>
        <a:lstStyle/>
        <a:p>
          <a:endParaRPr lang="en-US"/>
        </a:p>
      </dgm:t>
    </dgm:pt>
    <dgm:pt modelId="{977E2726-A65D-4E0E-A9E9-176194A416D2}" type="sibTrans" cxnId="{CC0D91E6-8C7E-4BA5-99B3-9CABF16F7F9E}">
      <dgm:prSet/>
      <dgm:spPr/>
      <dgm:t>
        <a:bodyPr/>
        <a:lstStyle/>
        <a:p>
          <a:endParaRPr lang="en-US"/>
        </a:p>
      </dgm:t>
    </dgm:pt>
    <dgm:pt modelId="{E8FD6DC7-22D4-48AF-B2A9-FA806733D1BD}">
      <dgm:prSet phldrT="[Text]"/>
      <dgm:spPr/>
      <dgm:t>
        <a:bodyPr/>
        <a:lstStyle/>
        <a:p>
          <a:r>
            <a:rPr lang="en-US" dirty="0"/>
            <a:t>2013 women CAOs 26.1%</a:t>
          </a:r>
        </a:p>
      </dgm:t>
    </dgm:pt>
    <dgm:pt modelId="{C8B43A5F-B8C2-47E8-B7E3-812C695ECADF}" type="parTrans" cxnId="{27BA3F00-E933-480C-BD6E-813EFBDCABA5}">
      <dgm:prSet/>
      <dgm:spPr/>
      <dgm:t>
        <a:bodyPr/>
        <a:lstStyle/>
        <a:p>
          <a:endParaRPr lang="en-US"/>
        </a:p>
      </dgm:t>
    </dgm:pt>
    <dgm:pt modelId="{C839DD57-3457-40D8-85BE-DA8357C79E57}" type="sibTrans" cxnId="{27BA3F00-E933-480C-BD6E-813EFBDCABA5}">
      <dgm:prSet/>
      <dgm:spPr/>
      <dgm:t>
        <a:bodyPr/>
        <a:lstStyle/>
        <a:p>
          <a:endParaRPr lang="en-US"/>
        </a:p>
      </dgm:t>
    </dgm:pt>
    <dgm:pt modelId="{4B59A465-1F20-4F6D-8E78-4C229F4D1328}" type="pres">
      <dgm:prSet presAssocID="{DA153475-61ED-47FE-8D78-880F8E7D5D96}" presName="Name0" presStyleCnt="0">
        <dgm:presLayoutVars>
          <dgm:chMax val="7"/>
          <dgm:chPref val="5"/>
        </dgm:presLayoutVars>
      </dgm:prSet>
      <dgm:spPr/>
    </dgm:pt>
    <dgm:pt modelId="{C6324B42-ED2D-4F1F-9220-B2079ED7596D}" type="pres">
      <dgm:prSet presAssocID="{DA153475-61ED-47FE-8D78-880F8E7D5D96}" presName="arrowNode" presStyleLbl="node1" presStyleIdx="0" presStyleCnt="1"/>
      <dgm:spPr/>
    </dgm:pt>
    <dgm:pt modelId="{55CD3B2E-0C0F-4FBE-B5D3-F25014A20FC0}" type="pres">
      <dgm:prSet presAssocID="{D16C20D8-2536-4076-A2BB-E2B7121FCDA3}" presName="txNode1" presStyleLbl="revTx" presStyleIdx="0" presStyleCnt="5">
        <dgm:presLayoutVars>
          <dgm:bulletEnabled val="1"/>
        </dgm:presLayoutVars>
      </dgm:prSet>
      <dgm:spPr/>
    </dgm:pt>
    <dgm:pt modelId="{B75C872F-DC42-4A8F-B3CD-F16598E7BE80}" type="pres">
      <dgm:prSet presAssocID="{7A487E87-454B-48A7-83FD-957251149DCF}" presName="txNode2" presStyleLbl="revTx" presStyleIdx="1" presStyleCnt="5">
        <dgm:presLayoutVars>
          <dgm:bulletEnabled val="1"/>
        </dgm:presLayoutVars>
      </dgm:prSet>
      <dgm:spPr/>
    </dgm:pt>
    <dgm:pt modelId="{8CA84DFC-1405-4195-84E2-DC454E50B690}" type="pres">
      <dgm:prSet presAssocID="{F7AC55D6-3667-4303-8F78-233F534B5013}" presName="dotNode2" presStyleCnt="0"/>
      <dgm:spPr/>
    </dgm:pt>
    <dgm:pt modelId="{4182D151-F3C0-4AEA-BF22-8315CEA9EA03}" type="pres">
      <dgm:prSet presAssocID="{F7AC55D6-3667-4303-8F78-233F534B5013}" presName="dotRepeatNode" presStyleLbl="fgShp" presStyleIdx="0" presStyleCnt="3"/>
      <dgm:spPr/>
    </dgm:pt>
    <dgm:pt modelId="{741593D7-52C6-4850-83AA-C8ED5BED64F5}" type="pres">
      <dgm:prSet presAssocID="{C33C81F5-75D2-4400-948A-C387BE943D65}" presName="txNode3" presStyleLbl="revTx" presStyleIdx="2" presStyleCnt="5">
        <dgm:presLayoutVars>
          <dgm:bulletEnabled val="1"/>
        </dgm:presLayoutVars>
      </dgm:prSet>
      <dgm:spPr/>
    </dgm:pt>
    <dgm:pt modelId="{94883C03-5D14-439C-9442-762C3E863A2A}" type="pres">
      <dgm:prSet presAssocID="{8A7D4CD0-A198-4103-9D01-46A0FD311A76}" presName="dotNode3" presStyleCnt="0"/>
      <dgm:spPr/>
    </dgm:pt>
    <dgm:pt modelId="{240CD639-0509-4E68-8CE8-9694A1DC6FCA}" type="pres">
      <dgm:prSet presAssocID="{8A7D4CD0-A198-4103-9D01-46A0FD311A76}" presName="dotRepeatNode" presStyleLbl="fgShp" presStyleIdx="1" presStyleCnt="3"/>
      <dgm:spPr/>
    </dgm:pt>
    <dgm:pt modelId="{13B3B12C-6C40-4430-BF65-EFD12D113409}" type="pres">
      <dgm:prSet presAssocID="{B866430E-BAB5-461E-81A6-6AD8A89ACB0B}" presName="txNode4" presStyleLbl="revTx" presStyleIdx="3" presStyleCnt="5">
        <dgm:presLayoutVars>
          <dgm:bulletEnabled val="1"/>
        </dgm:presLayoutVars>
      </dgm:prSet>
      <dgm:spPr/>
    </dgm:pt>
    <dgm:pt modelId="{5FD2C5A1-5232-4ECA-9E29-35A09BA12FFD}" type="pres">
      <dgm:prSet presAssocID="{977E2726-A65D-4E0E-A9E9-176194A416D2}" presName="dotNode4" presStyleCnt="0"/>
      <dgm:spPr/>
    </dgm:pt>
    <dgm:pt modelId="{039E21FB-AD6A-4F48-A826-29A4C0276485}" type="pres">
      <dgm:prSet presAssocID="{977E2726-A65D-4E0E-A9E9-176194A416D2}" presName="dotRepeatNode" presStyleLbl="fgShp" presStyleIdx="2" presStyleCnt="3"/>
      <dgm:spPr/>
    </dgm:pt>
    <dgm:pt modelId="{DD45BC70-4CC8-4047-974D-C1B999D7B022}" type="pres">
      <dgm:prSet presAssocID="{E8FD6DC7-22D4-48AF-B2A9-FA806733D1BD}" presName="txNode5" presStyleLbl="revTx" presStyleIdx="4" presStyleCnt="5">
        <dgm:presLayoutVars>
          <dgm:bulletEnabled val="1"/>
        </dgm:presLayoutVars>
      </dgm:prSet>
      <dgm:spPr/>
    </dgm:pt>
  </dgm:ptLst>
  <dgm:cxnLst>
    <dgm:cxn modelId="{27BA3F00-E933-480C-BD6E-813EFBDCABA5}" srcId="{DA153475-61ED-47FE-8D78-880F8E7D5D96}" destId="{E8FD6DC7-22D4-48AF-B2A9-FA806733D1BD}" srcOrd="4" destOrd="0" parTransId="{C8B43A5F-B8C2-47E8-B7E3-812C695ECADF}" sibTransId="{C839DD57-3457-40D8-85BE-DA8357C79E57}"/>
    <dgm:cxn modelId="{13E0A408-4F16-48C8-90E3-33025667BF17}" type="presOf" srcId="{DA153475-61ED-47FE-8D78-880F8E7D5D96}" destId="{4B59A465-1F20-4F6D-8E78-4C229F4D1328}" srcOrd="0" destOrd="0" presId="urn:microsoft.com/office/officeart/2009/3/layout/DescendingProcess"/>
    <dgm:cxn modelId="{F7DBEC0E-6BFA-4918-AC2B-2EC0CDA07E84}" srcId="{DA153475-61ED-47FE-8D78-880F8E7D5D96}" destId="{D16C20D8-2536-4076-A2BB-E2B7121FCDA3}" srcOrd="0" destOrd="0" parTransId="{FBED461A-6242-40DE-8D94-24D7D30CE8B3}" sibTransId="{D497D80E-98C9-4CF4-BE94-31AC2FF631B1}"/>
    <dgm:cxn modelId="{5D3D823E-23AF-4480-8E40-D97A620A65AC}" type="presOf" srcId="{7A487E87-454B-48A7-83FD-957251149DCF}" destId="{B75C872F-DC42-4A8F-B3CD-F16598E7BE80}" srcOrd="0" destOrd="0" presId="urn:microsoft.com/office/officeart/2009/3/layout/DescendingProcess"/>
    <dgm:cxn modelId="{4303C65D-81E0-4115-99C8-12858CFF1D33}" type="presOf" srcId="{C33C81F5-75D2-4400-948A-C387BE943D65}" destId="{741593D7-52C6-4850-83AA-C8ED5BED64F5}" srcOrd="0" destOrd="0" presId="urn:microsoft.com/office/officeart/2009/3/layout/DescendingProcess"/>
    <dgm:cxn modelId="{97AB8E67-18FB-4E0F-9410-AE8A46A5D0CD}" type="presOf" srcId="{977E2726-A65D-4E0E-A9E9-176194A416D2}" destId="{039E21FB-AD6A-4F48-A826-29A4C0276485}" srcOrd="0" destOrd="0" presId="urn:microsoft.com/office/officeart/2009/3/layout/DescendingProcess"/>
    <dgm:cxn modelId="{6234A64A-0E4A-4579-8196-3115D26B10F3}" srcId="{DA153475-61ED-47FE-8D78-880F8E7D5D96}" destId="{C33C81F5-75D2-4400-948A-C387BE943D65}" srcOrd="2" destOrd="0" parTransId="{894F633B-D5D0-49F8-A1F1-1808CA00D5EA}" sibTransId="{8A7D4CD0-A198-4103-9D01-46A0FD311A76}"/>
    <dgm:cxn modelId="{A9409E75-780B-4F68-A890-A2251D03992F}" type="presOf" srcId="{E8FD6DC7-22D4-48AF-B2A9-FA806733D1BD}" destId="{DD45BC70-4CC8-4047-974D-C1B999D7B022}" srcOrd="0" destOrd="0" presId="urn:microsoft.com/office/officeart/2009/3/layout/DescendingProcess"/>
    <dgm:cxn modelId="{BCBFE882-0503-40BD-8D2F-00595455B9D5}" srcId="{DA153475-61ED-47FE-8D78-880F8E7D5D96}" destId="{7A487E87-454B-48A7-83FD-957251149DCF}" srcOrd="1" destOrd="0" parTransId="{6B7A2BAA-340A-4B7A-B8F2-279824580C3B}" sibTransId="{F7AC55D6-3667-4303-8F78-233F534B5013}"/>
    <dgm:cxn modelId="{36396486-3BFF-4BAC-ABE4-8A6885EBDE3A}" type="presOf" srcId="{F7AC55D6-3667-4303-8F78-233F534B5013}" destId="{4182D151-F3C0-4AEA-BF22-8315CEA9EA03}" srcOrd="0" destOrd="0" presId="urn:microsoft.com/office/officeart/2009/3/layout/DescendingProcess"/>
    <dgm:cxn modelId="{C08DC5CB-FEAE-44F0-8D96-7EF35DC1E3B9}" type="presOf" srcId="{8A7D4CD0-A198-4103-9D01-46A0FD311A76}" destId="{240CD639-0509-4E68-8CE8-9694A1DC6FCA}" srcOrd="0" destOrd="0" presId="urn:microsoft.com/office/officeart/2009/3/layout/DescendingProcess"/>
    <dgm:cxn modelId="{CC0D91E6-8C7E-4BA5-99B3-9CABF16F7F9E}" srcId="{DA153475-61ED-47FE-8D78-880F8E7D5D96}" destId="{B866430E-BAB5-461E-81A6-6AD8A89ACB0B}" srcOrd="3" destOrd="0" parTransId="{30CB80DE-AB79-40D6-BF2C-519B32B7D12C}" sibTransId="{977E2726-A65D-4E0E-A9E9-176194A416D2}"/>
    <dgm:cxn modelId="{5C36D9EF-0F20-435C-9C9B-AE5BEC802B01}" type="presOf" srcId="{B866430E-BAB5-461E-81A6-6AD8A89ACB0B}" destId="{13B3B12C-6C40-4430-BF65-EFD12D113409}" srcOrd="0" destOrd="0" presId="urn:microsoft.com/office/officeart/2009/3/layout/DescendingProcess"/>
    <dgm:cxn modelId="{3D96F9F1-6956-47C1-9453-8FE35684256A}" type="presOf" srcId="{D16C20D8-2536-4076-A2BB-E2B7121FCDA3}" destId="{55CD3B2E-0C0F-4FBE-B5D3-F25014A20FC0}" srcOrd="0" destOrd="0" presId="urn:microsoft.com/office/officeart/2009/3/layout/DescendingProcess"/>
    <dgm:cxn modelId="{AED1DB96-5EB7-4966-80A3-EA3AC783FD48}" type="presParOf" srcId="{4B59A465-1F20-4F6D-8E78-4C229F4D1328}" destId="{C6324B42-ED2D-4F1F-9220-B2079ED7596D}" srcOrd="0" destOrd="0" presId="urn:microsoft.com/office/officeart/2009/3/layout/DescendingProcess"/>
    <dgm:cxn modelId="{22291CA2-B4EB-457B-BBF9-0A5492E0BA4F}" type="presParOf" srcId="{4B59A465-1F20-4F6D-8E78-4C229F4D1328}" destId="{55CD3B2E-0C0F-4FBE-B5D3-F25014A20FC0}" srcOrd="1" destOrd="0" presId="urn:microsoft.com/office/officeart/2009/3/layout/DescendingProcess"/>
    <dgm:cxn modelId="{2F6F1969-DC89-453B-B782-B4012DA0A513}" type="presParOf" srcId="{4B59A465-1F20-4F6D-8E78-4C229F4D1328}" destId="{B75C872F-DC42-4A8F-B3CD-F16598E7BE80}" srcOrd="2" destOrd="0" presId="urn:microsoft.com/office/officeart/2009/3/layout/DescendingProcess"/>
    <dgm:cxn modelId="{5C87F418-BD2B-446E-860E-01ED025E4861}" type="presParOf" srcId="{4B59A465-1F20-4F6D-8E78-4C229F4D1328}" destId="{8CA84DFC-1405-4195-84E2-DC454E50B690}" srcOrd="3" destOrd="0" presId="urn:microsoft.com/office/officeart/2009/3/layout/DescendingProcess"/>
    <dgm:cxn modelId="{3A06687F-51E9-46C0-AC6C-B761C922FA97}" type="presParOf" srcId="{8CA84DFC-1405-4195-84E2-DC454E50B690}" destId="{4182D151-F3C0-4AEA-BF22-8315CEA9EA03}" srcOrd="0" destOrd="0" presId="urn:microsoft.com/office/officeart/2009/3/layout/DescendingProcess"/>
    <dgm:cxn modelId="{FE8BD5C5-235F-448C-9937-22CF878A2777}" type="presParOf" srcId="{4B59A465-1F20-4F6D-8E78-4C229F4D1328}" destId="{741593D7-52C6-4850-83AA-C8ED5BED64F5}" srcOrd="4" destOrd="0" presId="urn:microsoft.com/office/officeart/2009/3/layout/DescendingProcess"/>
    <dgm:cxn modelId="{576BBE4E-FC3E-4924-ABB5-3715F2186429}" type="presParOf" srcId="{4B59A465-1F20-4F6D-8E78-4C229F4D1328}" destId="{94883C03-5D14-439C-9442-762C3E863A2A}" srcOrd="5" destOrd="0" presId="urn:microsoft.com/office/officeart/2009/3/layout/DescendingProcess"/>
    <dgm:cxn modelId="{AC775972-925F-4265-8E92-E92682D2117E}" type="presParOf" srcId="{94883C03-5D14-439C-9442-762C3E863A2A}" destId="{240CD639-0509-4E68-8CE8-9694A1DC6FCA}" srcOrd="0" destOrd="0" presId="urn:microsoft.com/office/officeart/2009/3/layout/DescendingProcess"/>
    <dgm:cxn modelId="{F71ACA0D-697F-4429-B120-62D8575093EB}" type="presParOf" srcId="{4B59A465-1F20-4F6D-8E78-4C229F4D1328}" destId="{13B3B12C-6C40-4430-BF65-EFD12D113409}" srcOrd="6" destOrd="0" presId="urn:microsoft.com/office/officeart/2009/3/layout/DescendingProcess"/>
    <dgm:cxn modelId="{7E5BBF39-0D50-4F22-8AF2-1C361F23DF91}" type="presParOf" srcId="{4B59A465-1F20-4F6D-8E78-4C229F4D1328}" destId="{5FD2C5A1-5232-4ECA-9E29-35A09BA12FFD}" srcOrd="7" destOrd="0" presId="urn:microsoft.com/office/officeart/2009/3/layout/DescendingProcess"/>
    <dgm:cxn modelId="{73D39E6A-8CB7-4B03-B13B-8D799249E7D2}" type="presParOf" srcId="{5FD2C5A1-5232-4ECA-9E29-35A09BA12FFD}" destId="{039E21FB-AD6A-4F48-A826-29A4C0276485}" srcOrd="0" destOrd="0" presId="urn:microsoft.com/office/officeart/2009/3/layout/DescendingProcess"/>
    <dgm:cxn modelId="{EF7CCAAC-C8EF-4D9B-8E2B-49258E39ED9B}" type="presParOf" srcId="{4B59A465-1F20-4F6D-8E78-4C229F4D1328}" destId="{DD45BC70-4CC8-4047-974D-C1B999D7B022}" srcOrd="8"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82D2930-726E-4535-9F1B-960EF92D7D83}" type="doc">
      <dgm:prSet loTypeId="urn:microsoft.com/office/officeart/2005/8/layout/arrow5" loCatId="process" qsTypeId="urn:microsoft.com/office/officeart/2005/8/quickstyle/simple1" qsCatId="simple" csTypeId="urn:microsoft.com/office/officeart/2005/8/colors/accent1_5" csCatId="accent1" phldr="1"/>
      <dgm:spPr/>
      <dgm:t>
        <a:bodyPr/>
        <a:lstStyle/>
        <a:p>
          <a:endParaRPr lang="en-US"/>
        </a:p>
      </dgm:t>
    </dgm:pt>
    <dgm:pt modelId="{A2075309-4209-412F-84EC-7C5F18A4CDAD}">
      <dgm:prSet phldrT="[Text]"/>
      <dgm:spPr/>
      <dgm:t>
        <a:bodyPr/>
        <a:lstStyle/>
        <a:p>
          <a:r>
            <a:rPr lang="en-US" dirty="0"/>
            <a:t>Masculinity </a:t>
          </a:r>
        </a:p>
        <a:p>
          <a:r>
            <a:rPr lang="en-US" dirty="0"/>
            <a:t>Task oriented style</a:t>
          </a:r>
        </a:p>
      </dgm:t>
    </dgm:pt>
    <dgm:pt modelId="{55ED0C50-7830-411C-9293-6F1A55F144F5}" type="parTrans" cxnId="{6E24AA66-5C33-4C52-9C21-6334ECAD6EE8}">
      <dgm:prSet/>
      <dgm:spPr/>
      <dgm:t>
        <a:bodyPr/>
        <a:lstStyle/>
        <a:p>
          <a:endParaRPr lang="en-US"/>
        </a:p>
      </dgm:t>
    </dgm:pt>
    <dgm:pt modelId="{A71F5914-3C0F-4C33-97A8-3906C141BAE9}" type="sibTrans" cxnId="{6E24AA66-5C33-4C52-9C21-6334ECAD6EE8}">
      <dgm:prSet/>
      <dgm:spPr/>
      <dgm:t>
        <a:bodyPr/>
        <a:lstStyle/>
        <a:p>
          <a:endParaRPr lang="en-US"/>
        </a:p>
      </dgm:t>
    </dgm:pt>
    <dgm:pt modelId="{6ED1D1DE-4DCD-4940-9D5E-2349D1FFD1F5}">
      <dgm:prSet phldrT="[Text]"/>
      <dgm:spPr/>
      <dgm:t>
        <a:bodyPr/>
        <a:lstStyle/>
        <a:p>
          <a:r>
            <a:rPr lang="en-US" dirty="0"/>
            <a:t>Femininity Relationship oriented style</a:t>
          </a:r>
        </a:p>
      </dgm:t>
    </dgm:pt>
    <dgm:pt modelId="{8EBBE807-C1A4-42B0-AA54-B5F5D2FDBA8F}" type="parTrans" cxnId="{FBF867DB-845B-43D6-B538-D3BE396AD8B5}">
      <dgm:prSet/>
      <dgm:spPr/>
      <dgm:t>
        <a:bodyPr/>
        <a:lstStyle/>
        <a:p>
          <a:endParaRPr lang="en-US"/>
        </a:p>
      </dgm:t>
    </dgm:pt>
    <dgm:pt modelId="{E0D44884-38EF-4EC9-B252-5D6561208E12}" type="sibTrans" cxnId="{FBF867DB-845B-43D6-B538-D3BE396AD8B5}">
      <dgm:prSet/>
      <dgm:spPr/>
      <dgm:t>
        <a:bodyPr/>
        <a:lstStyle/>
        <a:p>
          <a:endParaRPr lang="en-US"/>
        </a:p>
      </dgm:t>
    </dgm:pt>
    <dgm:pt modelId="{E557F5FE-2A41-48F8-99C3-07EA9F76FAE0}" type="pres">
      <dgm:prSet presAssocID="{E82D2930-726E-4535-9F1B-960EF92D7D83}" presName="diagram" presStyleCnt="0">
        <dgm:presLayoutVars>
          <dgm:dir/>
          <dgm:resizeHandles val="exact"/>
        </dgm:presLayoutVars>
      </dgm:prSet>
      <dgm:spPr/>
    </dgm:pt>
    <dgm:pt modelId="{14EC27C9-DD25-42E6-83C2-33793E25AB4F}" type="pres">
      <dgm:prSet presAssocID="{A2075309-4209-412F-84EC-7C5F18A4CDAD}" presName="arrow" presStyleLbl="node1" presStyleIdx="0" presStyleCnt="2" custScaleX="152111" custScaleY="170410" custRadScaleRad="101805" custRadScaleInc="1577">
        <dgm:presLayoutVars>
          <dgm:bulletEnabled val="1"/>
        </dgm:presLayoutVars>
      </dgm:prSet>
      <dgm:spPr/>
    </dgm:pt>
    <dgm:pt modelId="{7404EB3B-5E69-47B3-A736-7E8A2EB5C5D6}" type="pres">
      <dgm:prSet presAssocID="{6ED1D1DE-4DCD-4940-9D5E-2349D1FFD1F5}" presName="arrow" presStyleLbl="node1" presStyleIdx="1" presStyleCnt="2" custScaleX="159504" custScaleY="163898" custRadScaleRad="73107" custRadScaleInc="-2690">
        <dgm:presLayoutVars>
          <dgm:bulletEnabled val="1"/>
        </dgm:presLayoutVars>
      </dgm:prSet>
      <dgm:spPr/>
    </dgm:pt>
  </dgm:ptLst>
  <dgm:cxnLst>
    <dgm:cxn modelId="{38287E20-315D-443B-8B1F-2F9B5FFDE43C}" type="presOf" srcId="{E82D2930-726E-4535-9F1B-960EF92D7D83}" destId="{E557F5FE-2A41-48F8-99C3-07EA9F76FAE0}" srcOrd="0" destOrd="0" presId="urn:microsoft.com/office/officeart/2005/8/layout/arrow5"/>
    <dgm:cxn modelId="{A838DC35-296A-46C6-BD1B-2A1D4E564F7A}" type="presOf" srcId="{A2075309-4209-412F-84EC-7C5F18A4CDAD}" destId="{14EC27C9-DD25-42E6-83C2-33793E25AB4F}" srcOrd="0" destOrd="0" presId="urn:microsoft.com/office/officeart/2005/8/layout/arrow5"/>
    <dgm:cxn modelId="{6E24AA66-5C33-4C52-9C21-6334ECAD6EE8}" srcId="{E82D2930-726E-4535-9F1B-960EF92D7D83}" destId="{A2075309-4209-412F-84EC-7C5F18A4CDAD}" srcOrd="0" destOrd="0" parTransId="{55ED0C50-7830-411C-9293-6F1A55F144F5}" sibTransId="{A71F5914-3C0F-4C33-97A8-3906C141BAE9}"/>
    <dgm:cxn modelId="{156213A3-319A-4AD2-A855-9C5D2CE7BC87}" type="presOf" srcId="{6ED1D1DE-4DCD-4940-9D5E-2349D1FFD1F5}" destId="{7404EB3B-5E69-47B3-A736-7E8A2EB5C5D6}" srcOrd="0" destOrd="0" presId="urn:microsoft.com/office/officeart/2005/8/layout/arrow5"/>
    <dgm:cxn modelId="{FBF867DB-845B-43D6-B538-D3BE396AD8B5}" srcId="{E82D2930-726E-4535-9F1B-960EF92D7D83}" destId="{6ED1D1DE-4DCD-4940-9D5E-2349D1FFD1F5}" srcOrd="1" destOrd="0" parTransId="{8EBBE807-C1A4-42B0-AA54-B5F5D2FDBA8F}" sibTransId="{E0D44884-38EF-4EC9-B252-5D6561208E12}"/>
    <dgm:cxn modelId="{384AAE22-06F2-4C89-A92E-3768C40EAD89}" type="presParOf" srcId="{E557F5FE-2A41-48F8-99C3-07EA9F76FAE0}" destId="{14EC27C9-DD25-42E6-83C2-33793E25AB4F}" srcOrd="0" destOrd="0" presId="urn:microsoft.com/office/officeart/2005/8/layout/arrow5"/>
    <dgm:cxn modelId="{D7747E9C-41D3-467C-A24C-57B01ED034DD}" type="presParOf" srcId="{E557F5FE-2A41-48F8-99C3-07EA9F76FAE0}" destId="{7404EB3B-5E69-47B3-A736-7E8A2EB5C5D6}"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7A28CB0-49D4-47D3-A3AA-8460071E2D3D}" type="doc">
      <dgm:prSet loTypeId="urn:microsoft.com/office/officeart/2005/8/layout/process4" loCatId="process" qsTypeId="urn:microsoft.com/office/officeart/2005/8/quickstyle/simple5" qsCatId="simple" csTypeId="urn:microsoft.com/office/officeart/2005/8/colors/accent2_2" csCatId="accent2"/>
      <dgm:spPr/>
      <dgm:t>
        <a:bodyPr/>
        <a:lstStyle/>
        <a:p>
          <a:endParaRPr lang="en-US"/>
        </a:p>
      </dgm:t>
    </dgm:pt>
    <dgm:pt modelId="{FB55FBFA-5405-480F-B2E6-FCC66E9B0114}">
      <dgm:prSet/>
      <dgm:spPr/>
      <dgm:t>
        <a:bodyPr/>
        <a:lstStyle/>
        <a:p>
          <a:r>
            <a:rPr lang="en-US" b="1" dirty="0"/>
            <a:t>Research Questions:</a:t>
          </a:r>
          <a:endParaRPr lang="en-US" dirty="0"/>
        </a:p>
      </dgm:t>
    </dgm:pt>
    <dgm:pt modelId="{FE8000DC-D24F-4CA1-A8E4-DA8B57B516A3}" type="parTrans" cxnId="{26800253-EF27-402C-9141-0AFE16154BD7}">
      <dgm:prSet/>
      <dgm:spPr/>
      <dgm:t>
        <a:bodyPr/>
        <a:lstStyle/>
        <a:p>
          <a:endParaRPr lang="en-US"/>
        </a:p>
      </dgm:t>
    </dgm:pt>
    <dgm:pt modelId="{82B20AF8-010F-4631-946C-D4C5E191AB97}" type="sibTrans" cxnId="{26800253-EF27-402C-9141-0AFE16154BD7}">
      <dgm:prSet/>
      <dgm:spPr/>
      <dgm:t>
        <a:bodyPr/>
        <a:lstStyle/>
        <a:p>
          <a:endParaRPr lang="en-US"/>
        </a:p>
      </dgm:t>
    </dgm:pt>
    <dgm:pt modelId="{4EB88463-617F-409B-A440-565F3F248F4A}">
      <dgm:prSet/>
      <dgm:spPr/>
      <dgm:t>
        <a:bodyPr/>
        <a:lstStyle/>
        <a:p>
          <a:r>
            <a:rPr lang="en-US" b="1" dirty="0"/>
            <a:t>How has the woman leader successfully achieved the leadership position in the higher education organization, despite the odds relating to the gender gap?</a:t>
          </a:r>
          <a:endParaRPr lang="en-US" dirty="0"/>
        </a:p>
      </dgm:t>
    </dgm:pt>
    <dgm:pt modelId="{5682631C-7440-4F8D-B70C-0CF7AF72FDE9}" type="parTrans" cxnId="{6C9CE25E-7899-4890-80CF-A9696CA9581E}">
      <dgm:prSet/>
      <dgm:spPr/>
      <dgm:t>
        <a:bodyPr/>
        <a:lstStyle/>
        <a:p>
          <a:endParaRPr lang="en-US"/>
        </a:p>
      </dgm:t>
    </dgm:pt>
    <dgm:pt modelId="{0B121154-8D8C-4922-81A3-5460AB756497}" type="sibTrans" cxnId="{6C9CE25E-7899-4890-80CF-A9696CA9581E}">
      <dgm:prSet/>
      <dgm:spPr/>
      <dgm:t>
        <a:bodyPr/>
        <a:lstStyle/>
        <a:p>
          <a:endParaRPr lang="en-US"/>
        </a:p>
      </dgm:t>
    </dgm:pt>
    <dgm:pt modelId="{0AB32AAA-B946-49D4-98FD-602E7596D136}">
      <dgm:prSet/>
      <dgm:spPr/>
      <dgm:t>
        <a:bodyPr/>
        <a:lstStyle/>
        <a:p>
          <a:r>
            <a:rPr lang="en-US" b="1" dirty="0"/>
            <a:t>What discourses (conversations) are employed to shape the woman leadership position?</a:t>
          </a:r>
          <a:endParaRPr lang="en-US" dirty="0"/>
        </a:p>
      </dgm:t>
    </dgm:pt>
    <dgm:pt modelId="{BE5257CC-69C3-4098-8550-27FCED9D8553}" type="parTrans" cxnId="{11FF3C85-2A6C-48AE-8116-4EFB101DC052}">
      <dgm:prSet/>
      <dgm:spPr/>
      <dgm:t>
        <a:bodyPr/>
        <a:lstStyle/>
        <a:p>
          <a:endParaRPr lang="en-US"/>
        </a:p>
      </dgm:t>
    </dgm:pt>
    <dgm:pt modelId="{10A14E74-58DB-4FAE-BD69-B6AD9C969140}" type="sibTrans" cxnId="{11FF3C85-2A6C-48AE-8116-4EFB101DC052}">
      <dgm:prSet/>
      <dgm:spPr/>
      <dgm:t>
        <a:bodyPr/>
        <a:lstStyle/>
        <a:p>
          <a:endParaRPr lang="en-US"/>
        </a:p>
      </dgm:t>
    </dgm:pt>
    <dgm:pt modelId="{07447471-7621-4CC4-B6DB-1F65D3C9C098}">
      <dgm:prSet/>
      <dgm:spPr/>
      <dgm:t>
        <a:bodyPr/>
        <a:lstStyle/>
        <a:p>
          <a:r>
            <a:rPr lang="en-US" b="1" dirty="0"/>
            <a:t>Which style of leadership characterizes the woman leader’s role?</a:t>
          </a:r>
          <a:endParaRPr lang="en-US" dirty="0"/>
        </a:p>
      </dgm:t>
    </dgm:pt>
    <dgm:pt modelId="{A27B4444-A05C-4B20-B0C5-FC17A4C68E51}" type="parTrans" cxnId="{2302337E-AC62-42BB-9603-FCACF34DC611}">
      <dgm:prSet/>
      <dgm:spPr/>
      <dgm:t>
        <a:bodyPr/>
        <a:lstStyle/>
        <a:p>
          <a:endParaRPr lang="en-US"/>
        </a:p>
      </dgm:t>
    </dgm:pt>
    <dgm:pt modelId="{1E123F3E-EF89-4A3B-937D-62871B634E40}" type="sibTrans" cxnId="{2302337E-AC62-42BB-9603-FCACF34DC611}">
      <dgm:prSet/>
      <dgm:spPr/>
      <dgm:t>
        <a:bodyPr/>
        <a:lstStyle/>
        <a:p>
          <a:endParaRPr lang="en-US"/>
        </a:p>
      </dgm:t>
    </dgm:pt>
    <dgm:pt modelId="{4C4AC77F-CDB5-49F8-9CE9-DE113ECA046F}" type="pres">
      <dgm:prSet presAssocID="{77A28CB0-49D4-47D3-A3AA-8460071E2D3D}" presName="Name0" presStyleCnt="0">
        <dgm:presLayoutVars>
          <dgm:dir/>
          <dgm:animLvl val="lvl"/>
          <dgm:resizeHandles val="exact"/>
        </dgm:presLayoutVars>
      </dgm:prSet>
      <dgm:spPr/>
    </dgm:pt>
    <dgm:pt modelId="{6DA1D0CF-CFB7-41EA-BD65-257D345A9168}" type="pres">
      <dgm:prSet presAssocID="{07447471-7621-4CC4-B6DB-1F65D3C9C098}" presName="boxAndChildren" presStyleCnt="0"/>
      <dgm:spPr/>
    </dgm:pt>
    <dgm:pt modelId="{3849658E-065F-4C78-BA74-3DE2D9E73DEE}" type="pres">
      <dgm:prSet presAssocID="{07447471-7621-4CC4-B6DB-1F65D3C9C098}" presName="parentTextBox" presStyleLbl="node1" presStyleIdx="0" presStyleCnt="4"/>
      <dgm:spPr/>
    </dgm:pt>
    <dgm:pt modelId="{6C81FA73-CF31-48B7-902E-77659BB90413}" type="pres">
      <dgm:prSet presAssocID="{10A14E74-58DB-4FAE-BD69-B6AD9C969140}" presName="sp" presStyleCnt="0"/>
      <dgm:spPr/>
    </dgm:pt>
    <dgm:pt modelId="{E90F22BC-EF7A-4DF4-8477-09EC33E2FF20}" type="pres">
      <dgm:prSet presAssocID="{0AB32AAA-B946-49D4-98FD-602E7596D136}" presName="arrowAndChildren" presStyleCnt="0"/>
      <dgm:spPr/>
    </dgm:pt>
    <dgm:pt modelId="{CA08B98B-5508-4F47-AFF4-3CB6E151D0DB}" type="pres">
      <dgm:prSet presAssocID="{0AB32AAA-B946-49D4-98FD-602E7596D136}" presName="parentTextArrow" presStyleLbl="node1" presStyleIdx="1" presStyleCnt="4"/>
      <dgm:spPr/>
    </dgm:pt>
    <dgm:pt modelId="{958C795A-1CB7-4074-99D5-73C08CB44D87}" type="pres">
      <dgm:prSet presAssocID="{0B121154-8D8C-4922-81A3-5460AB756497}" presName="sp" presStyleCnt="0"/>
      <dgm:spPr/>
    </dgm:pt>
    <dgm:pt modelId="{9F3DB180-B286-484B-9435-17AD3FC14A3F}" type="pres">
      <dgm:prSet presAssocID="{4EB88463-617F-409B-A440-565F3F248F4A}" presName="arrowAndChildren" presStyleCnt="0"/>
      <dgm:spPr/>
    </dgm:pt>
    <dgm:pt modelId="{03D8F591-6D8D-46C1-8C71-4055B81CEFDD}" type="pres">
      <dgm:prSet presAssocID="{4EB88463-617F-409B-A440-565F3F248F4A}" presName="parentTextArrow" presStyleLbl="node1" presStyleIdx="2" presStyleCnt="4"/>
      <dgm:spPr/>
    </dgm:pt>
    <dgm:pt modelId="{57509C6B-BF0F-4FB1-940D-162FEA4EF1F9}" type="pres">
      <dgm:prSet presAssocID="{82B20AF8-010F-4631-946C-D4C5E191AB97}" presName="sp" presStyleCnt="0"/>
      <dgm:spPr/>
    </dgm:pt>
    <dgm:pt modelId="{6B7348CA-9666-4082-A2D9-8D04EE1C421E}" type="pres">
      <dgm:prSet presAssocID="{FB55FBFA-5405-480F-B2E6-FCC66E9B0114}" presName="arrowAndChildren" presStyleCnt="0"/>
      <dgm:spPr/>
    </dgm:pt>
    <dgm:pt modelId="{56EAD482-47A3-4EEB-84C8-29BCA8868A6B}" type="pres">
      <dgm:prSet presAssocID="{FB55FBFA-5405-480F-B2E6-FCC66E9B0114}" presName="parentTextArrow" presStyleLbl="node1" presStyleIdx="3" presStyleCnt="4"/>
      <dgm:spPr/>
    </dgm:pt>
  </dgm:ptLst>
  <dgm:cxnLst>
    <dgm:cxn modelId="{11495A1D-90D5-4315-ADD4-FF7200716208}" type="presOf" srcId="{4EB88463-617F-409B-A440-565F3F248F4A}" destId="{03D8F591-6D8D-46C1-8C71-4055B81CEFDD}" srcOrd="0" destOrd="0" presId="urn:microsoft.com/office/officeart/2005/8/layout/process4"/>
    <dgm:cxn modelId="{5EECEF30-CAAD-4D3B-B995-8092F21053D4}" type="presOf" srcId="{07447471-7621-4CC4-B6DB-1F65D3C9C098}" destId="{3849658E-065F-4C78-BA74-3DE2D9E73DEE}" srcOrd="0" destOrd="0" presId="urn:microsoft.com/office/officeart/2005/8/layout/process4"/>
    <dgm:cxn modelId="{6C9CE25E-7899-4890-80CF-A9696CA9581E}" srcId="{77A28CB0-49D4-47D3-A3AA-8460071E2D3D}" destId="{4EB88463-617F-409B-A440-565F3F248F4A}" srcOrd="1" destOrd="0" parTransId="{5682631C-7440-4F8D-B70C-0CF7AF72FDE9}" sibTransId="{0B121154-8D8C-4922-81A3-5460AB756497}"/>
    <dgm:cxn modelId="{26800253-EF27-402C-9141-0AFE16154BD7}" srcId="{77A28CB0-49D4-47D3-A3AA-8460071E2D3D}" destId="{FB55FBFA-5405-480F-B2E6-FCC66E9B0114}" srcOrd="0" destOrd="0" parTransId="{FE8000DC-D24F-4CA1-A8E4-DA8B57B516A3}" sibTransId="{82B20AF8-010F-4631-946C-D4C5E191AB97}"/>
    <dgm:cxn modelId="{2302337E-AC62-42BB-9603-FCACF34DC611}" srcId="{77A28CB0-49D4-47D3-A3AA-8460071E2D3D}" destId="{07447471-7621-4CC4-B6DB-1F65D3C9C098}" srcOrd="3" destOrd="0" parTransId="{A27B4444-A05C-4B20-B0C5-FC17A4C68E51}" sibTransId="{1E123F3E-EF89-4A3B-937D-62871B634E40}"/>
    <dgm:cxn modelId="{11FF3C85-2A6C-48AE-8116-4EFB101DC052}" srcId="{77A28CB0-49D4-47D3-A3AA-8460071E2D3D}" destId="{0AB32AAA-B946-49D4-98FD-602E7596D136}" srcOrd="2" destOrd="0" parTransId="{BE5257CC-69C3-4098-8550-27FCED9D8553}" sibTransId="{10A14E74-58DB-4FAE-BD69-B6AD9C969140}"/>
    <dgm:cxn modelId="{E122CF9E-E885-487B-BF7C-14792C30B780}" type="presOf" srcId="{77A28CB0-49D4-47D3-A3AA-8460071E2D3D}" destId="{4C4AC77F-CDB5-49F8-9CE9-DE113ECA046F}" srcOrd="0" destOrd="0" presId="urn:microsoft.com/office/officeart/2005/8/layout/process4"/>
    <dgm:cxn modelId="{895022C5-331B-40F5-96AC-F54043087938}" type="presOf" srcId="{FB55FBFA-5405-480F-B2E6-FCC66E9B0114}" destId="{56EAD482-47A3-4EEB-84C8-29BCA8868A6B}" srcOrd="0" destOrd="0" presId="urn:microsoft.com/office/officeart/2005/8/layout/process4"/>
    <dgm:cxn modelId="{134721EC-DE66-4C51-BEE7-944F7D8E738C}" type="presOf" srcId="{0AB32AAA-B946-49D4-98FD-602E7596D136}" destId="{CA08B98B-5508-4F47-AFF4-3CB6E151D0DB}" srcOrd="0" destOrd="0" presId="urn:microsoft.com/office/officeart/2005/8/layout/process4"/>
    <dgm:cxn modelId="{9E7B5620-B8DC-42B7-AC35-C0CC707E8B25}" type="presParOf" srcId="{4C4AC77F-CDB5-49F8-9CE9-DE113ECA046F}" destId="{6DA1D0CF-CFB7-41EA-BD65-257D345A9168}" srcOrd="0" destOrd="0" presId="urn:microsoft.com/office/officeart/2005/8/layout/process4"/>
    <dgm:cxn modelId="{C8C5030F-7E3B-4CBA-B808-5FC6F29A59DE}" type="presParOf" srcId="{6DA1D0CF-CFB7-41EA-BD65-257D345A9168}" destId="{3849658E-065F-4C78-BA74-3DE2D9E73DEE}" srcOrd="0" destOrd="0" presId="urn:microsoft.com/office/officeart/2005/8/layout/process4"/>
    <dgm:cxn modelId="{47E5C6EF-8AFC-472C-854B-B3E575011DA4}" type="presParOf" srcId="{4C4AC77F-CDB5-49F8-9CE9-DE113ECA046F}" destId="{6C81FA73-CF31-48B7-902E-77659BB90413}" srcOrd="1" destOrd="0" presId="urn:microsoft.com/office/officeart/2005/8/layout/process4"/>
    <dgm:cxn modelId="{AFD85D8E-76CB-4E57-86C1-72F02461E40E}" type="presParOf" srcId="{4C4AC77F-CDB5-49F8-9CE9-DE113ECA046F}" destId="{E90F22BC-EF7A-4DF4-8477-09EC33E2FF20}" srcOrd="2" destOrd="0" presId="urn:microsoft.com/office/officeart/2005/8/layout/process4"/>
    <dgm:cxn modelId="{7C3E0C24-E97E-4484-BEFD-CD9C6B123E4A}" type="presParOf" srcId="{E90F22BC-EF7A-4DF4-8477-09EC33E2FF20}" destId="{CA08B98B-5508-4F47-AFF4-3CB6E151D0DB}" srcOrd="0" destOrd="0" presId="urn:microsoft.com/office/officeart/2005/8/layout/process4"/>
    <dgm:cxn modelId="{65087995-2660-4344-8FF7-B2C9A6D76E55}" type="presParOf" srcId="{4C4AC77F-CDB5-49F8-9CE9-DE113ECA046F}" destId="{958C795A-1CB7-4074-99D5-73C08CB44D87}" srcOrd="3" destOrd="0" presId="urn:microsoft.com/office/officeart/2005/8/layout/process4"/>
    <dgm:cxn modelId="{17DE884B-1D76-4CB3-B224-0AD03495CB1C}" type="presParOf" srcId="{4C4AC77F-CDB5-49F8-9CE9-DE113ECA046F}" destId="{9F3DB180-B286-484B-9435-17AD3FC14A3F}" srcOrd="4" destOrd="0" presId="urn:microsoft.com/office/officeart/2005/8/layout/process4"/>
    <dgm:cxn modelId="{491AE48F-F832-4B6A-B8BA-52541DBCFC26}" type="presParOf" srcId="{9F3DB180-B286-484B-9435-17AD3FC14A3F}" destId="{03D8F591-6D8D-46C1-8C71-4055B81CEFDD}" srcOrd="0" destOrd="0" presId="urn:microsoft.com/office/officeart/2005/8/layout/process4"/>
    <dgm:cxn modelId="{C1A10633-F9DC-4F44-BE4E-003EBB14938B}" type="presParOf" srcId="{4C4AC77F-CDB5-49F8-9CE9-DE113ECA046F}" destId="{57509C6B-BF0F-4FB1-940D-162FEA4EF1F9}" srcOrd="5" destOrd="0" presId="urn:microsoft.com/office/officeart/2005/8/layout/process4"/>
    <dgm:cxn modelId="{8FA25D08-E6BB-4450-8971-54DF411F2270}" type="presParOf" srcId="{4C4AC77F-CDB5-49F8-9CE9-DE113ECA046F}" destId="{6B7348CA-9666-4082-A2D9-8D04EE1C421E}" srcOrd="6" destOrd="0" presId="urn:microsoft.com/office/officeart/2005/8/layout/process4"/>
    <dgm:cxn modelId="{B9AB3FE6-CC42-4278-BA1F-6E6CCAE07616}" type="presParOf" srcId="{6B7348CA-9666-4082-A2D9-8D04EE1C421E}" destId="{56EAD482-47A3-4EEB-84C8-29BCA8868A6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C8B6B20-2EC4-42B2-B275-5668D54D927C}" type="doc">
      <dgm:prSet loTypeId="urn:microsoft.com/office/officeart/2018/2/layout/IconVerticalSolidList" loCatId="icon" qsTypeId="urn:microsoft.com/office/officeart/2005/8/quickstyle/simple4" qsCatId="simple" csTypeId="urn:microsoft.com/office/officeart/2018/5/colors/Iconchunking_neutralbg_accent3_2" csCatId="accent3" phldr="1"/>
      <dgm:spPr/>
      <dgm:t>
        <a:bodyPr/>
        <a:lstStyle/>
        <a:p>
          <a:endParaRPr lang="en-US"/>
        </a:p>
      </dgm:t>
    </dgm:pt>
    <dgm:pt modelId="{0280EF29-E914-4A35-874C-6CAFD8E0B106}">
      <dgm:prSet/>
      <dgm:spPr/>
      <dgm:t>
        <a:bodyPr/>
        <a:lstStyle/>
        <a:p>
          <a:r>
            <a:rPr lang="en-US" b="1" dirty="0"/>
            <a:t>How has the woman leader successfully achieved the leadership position in the higher education organization, despite the odds relating to the gender gap?  </a:t>
          </a:r>
          <a:endParaRPr lang="en-US" dirty="0"/>
        </a:p>
      </dgm:t>
    </dgm:pt>
    <dgm:pt modelId="{1EB8EBC0-3A8A-4A69-8A4C-9B3B5B85509F}" type="parTrans" cxnId="{03E46470-712B-4120-A23A-1A128EED12E0}">
      <dgm:prSet/>
      <dgm:spPr/>
      <dgm:t>
        <a:bodyPr/>
        <a:lstStyle/>
        <a:p>
          <a:endParaRPr lang="en-US"/>
        </a:p>
      </dgm:t>
    </dgm:pt>
    <dgm:pt modelId="{F690DD40-D9CA-43B9-B52B-1CAFBC4413CF}" type="sibTrans" cxnId="{03E46470-712B-4120-A23A-1A128EED12E0}">
      <dgm:prSet/>
      <dgm:spPr/>
      <dgm:t>
        <a:bodyPr/>
        <a:lstStyle/>
        <a:p>
          <a:endParaRPr lang="en-US"/>
        </a:p>
      </dgm:t>
    </dgm:pt>
    <dgm:pt modelId="{300628F8-5885-4245-B9C6-234136396A52}">
      <dgm:prSet/>
      <dgm:spPr/>
      <dgm:t>
        <a:bodyPr/>
        <a:lstStyle/>
        <a:p>
          <a:r>
            <a:rPr lang="en-US" b="1" dirty="0"/>
            <a:t>Case Study #1    single, no children (rumors about why she is not married)						She has 20,000 children to take care of  24/7</a:t>
          </a:r>
          <a:endParaRPr lang="en-US" dirty="0"/>
        </a:p>
      </dgm:t>
    </dgm:pt>
    <dgm:pt modelId="{06692858-298F-47FD-B40A-EF171F453D92}" type="parTrans" cxnId="{0A03D1C3-1C70-4E32-9203-0972708C0875}">
      <dgm:prSet/>
      <dgm:spPr/>
      <dgm:t>
        <a:bodyPr/>
        <a:lstStyle/>
        <a:p>
          <a:endParaRPr lang="en-US"/>
        </a:p>
      </dgm:t>
    </dgm:pt>
    <dgm:pt modelId="{47CF681D-AE62-4EE5-ADD5-5F2E166DB5EA}" type="sibTrans" cxnId="{0A03D1C3-1C70-4E32-9203-0972708C0875}">
      <dgm:prSet/>
      <dgm:spPr/>
      <dgm:t>
        <a:bodyPr/>
        <a:lstStyle/>
        <a:p>
          <a:endParaRPr lang="en-US"/>
        </a:p>
      </dgm:t>
    </dgm:pt>
    <dgm:pt modelId="{1A1D22F0-FC12-4E1B-A6D5-6743E77F70D9}">
      <dgm:prSet/>
      <dgm:spPr/>
      <dgm:t>
        <a:bodyPr/>
        <a:lstStyle/>
        <a:p>
          <a:r>
            <a:rPr lang="en-US" b="1" dirty="0"/>
            <a:t>Case Study #2    Supportive spouse – gave her time to work – children are 						now grown</a:t>
          </a:r>
          <a:endParaRPr lang="en-US" dirty="0"/>
        </a:p>
      </dgm:t>
    </dgm:pt>
    <dgm:pt modelId="{0A8CF047-5194-45AB-904F-43E68A69B9D6}" type="parTrans" cxnId="{7B31777C-85B5-42CB-9233-7979F566FEC5}">
      <dgm:prSet/>
      <dgm:spPr/>
      <dgm:t>
        <a:bodyPr/>
        <a:lstStyle/>
        <a:p>
          <a:endParaRPr lang="en-US"/>
        </a:p>
      </dgm:t>
    </dgm:pt>
    <dgm:pt modelId="{B13CA2BA-0628-42B2-A1ED-5743FE24C88A}" type="sibTrans" cxnId="{7B31777C-85B5-42CB-9233-7979F566FEC5}">
      <dgm:prSet/>
      <dgm:spPr/>
      <dgm:t>
        <a:bodyPr/>
        <a:lstStyle/>
        <a:p>
          <a:endParaRPr lang="en-US"/>
        </a:p>
      </dgm:t>
    </dgm:pt>
    <dgm:pt modelId="{ACCD520F-05E8-43FF-BD15-32B8876E3FC2}">
      <dgm:prSet/>
      <dgm:spPr/>
      <dgm:t>
        <a:bodyPr/>
        <a:lstStyle/>
        <a:p>
          <a:r>
            <a:rPr lang="en-US" b="1" dirty="0"/>
            <a:t>Case Study #3 	Gay, no children – single career woman</a:t>
          </a:r>
          <a:endParaRPr lang="en-US" dirty="0"/>
        </a:p>
      </dgm:t>
    </dgm:pt>
    <dgm:pt modelId="{620B1F1F-343D-451D-8433-5AF479A70CAB}" type="parTrans" cxnId="{5E2CDCAD-A608-4141-9DB0-E3C99731153E}">
      <dgm:prSet/>
      <dgm:spPr/>
      <dgm:t>
        <a:bodyPr/>
        <a:lstStyle/>
        <a:p>
          <a:endParaRPr lang="en-US"/>
        </a:p>
      </dgm:t>
    </dgm:pt>
    <dgm:pt modelId="{79F5D1A2-9DFF-4D02-8869-C2C9E274E6AA}" type="sibTrans" cxnId="{5E2CDCAD-A608-4141-9DB0-E3C99731153E}">
      <dgm:prSet/>
      <dgm:spPr/>
      <dgm:t>
        <a:bodyPr/>
        <a:lstStyle/>
        <a:p>
          <a:endParaRPr lang="en-US"/>
        </a:p>
      </dgm:t>
    </dgm:pt>
    <dgm:pt modelId="{7BA4144F-40F4-4ED3-9792-42680F04272E}" type="pres">
      <dgm:prSet presAssocID="{0C8B6B20-2EC4-42B2-B275-5668D54D927C}" presName="root" presStyleCnt="0">
        <dgm:presLayoutVars>
          <dgm:dir/>
          <dgm:resizeHandles val="exact"/>
        </dgm:presLayoutVars>
      </dgm:prSet>
      <dgm:spPr/>
    </dgm:pt>
    <dgm:pt modelId="{83662E4E-7FD9-4694-B927-F7AB9705DE1F}" type="pres">
      <dgm:prSet presAssocID="{0280EF29-E914-4A35-874C-6CAFD8E0B106}" presName="compNode" presStyleCnt="0"/>
      <dgm:spPr/>
    </dgm:pt>
    <dgm:pt modelId="{EDC9060F-481C-45AE-A90E-A011C1F7DEDD}" type="pres">
      <dgm:prSet presAssocID="{0280EF29-E914-4A35-874C-6CAFD8E0B106}" presName="bgRect" presStyleLbl="bgShp" presStyleIdx="0" presStyleCnt="4"/>
      <dgm:spPr/>
    </dgm:pt>
    <dgm:pt modelId="{4AFFA61D-786A-4154-8CBA-2CA0DE6B2D4E}" type="pres">
      <dgm:prSet presAssocID="{0280EF29-E914-4A35-874C-6CAFD8E0B10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oman"/>
        </a:ext>
      </dgm:extLst>
    </dgm:pt>
    <dgm:pt modelId="{8FCADE5C-AE2E-4D28-983D-022D8363EF7D}" type="pres">
      <dgm:prSet presAssocID="{0280EF29-E914-4A35-874C-6CAFD8E0B106}" presName="spaceRect" presStyleCnt="0"/>
      <dgm:spPr/>
    </dgm:pt>
    <dgm:pt modelId="{838E9A5A-8650-4D5E-A436-DC5DF595A40A}" type="pres">
      <dgm:prSet presAssocID="{0280EF29-E914-4A35-874C-6CAFD8E0B106}" presName="parTx" presStyleLbl="revTx" presStyleIdx="0" presStyleCnt="4">
        <dgm:presLayoutVars>
          <dgm:chMax val="0"/>
          <dgm:chPref val="0"/>
        </dgm:presLayoutVars>
      </dgm:prSet>
      <dgm:spPr/>
    </dgm:pt>
    <dgm:pt modelId="{1D2C6C24-A338-470F-A396-9EE3C134348C}" type="pres">
      <dgm:prSet presAssocID="{F690DD40-D9CA-43B9-B52B-1CAFBC4413CF}" presName="sibTrans" presStyleCnt="0"/>
      <dgm:spPr/>
    </dgm:pt>
    <dgm:pt modelId="{65EFE5AC-94CF-48E3-BC74-4C76DE7E35E8}" type="pres">
      <dgm:prSet presAssocID="{300628F8-5885-4245-B9C6-234136396A52}" presName="compNode" presStyleCnt="0"/>
      <dgm:spPr/>
    </dgm:pt>
    <dgm:pt modelId="{BA73862B-CAB6-4E7F-8EB8-67117062E269}" type="pres">
      <dgm:prSet presAssocID="{300628F8-5885-4245-B9C6-234136396A52}" presName="bgRect" presStyleLbl="bgShp" presStyleIdx="1" presStyleCnt="4"/>
      <dgm:spPr/>
    </dgm:pt>
    <dgm:pt modelId="{5F2F888E-FBDE-4BC0-AEE5-05CA1C24CB1B}" type="pres">
      <dgm:prSet presAssocID="{300628F8-5885-4245-B9C6-234136396A5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n and Woman"/>
        </a:ext>
      </dgm:extLst>
    </dgm:pt>
    <dgm:pt modelId="{754387B1-D90B-4473-B7A2-337487E1F168}" type="pres">
      <dgm:prSet presAssocID="{300628F8-5885-4245-B9C6-234136396A52}" presName="spaceRect" presStyleCnt="0"/>
      <dgm:spPr/>
    </dgm:pt>
    <dgm:pt modelId="{B8B525EA-25B4-4E35-8EDA-44B9641B8E8D}" type="pres">
      <dgm:prSet presAssocID="{300628F8-5885-4245-B9C6-234136396A52}" presName="parTx" presStyleLbl="revTx" presStyleIdx="1" presStyleCnt="4">
        <dgm:presLayoutVars>
          <dgm:chMax val="0"/>
          <dgm:chPref val="0"/>
        </dgm:presLayoutVars>
      </dgm:prSet>
      <dgm:spPr/>
    </dgm:pt>
    <dgm:pt modelId="{CE0A5803-7129-4625-89A0-BC840A7D47A0}" type="pres">
      <dgm:prSet presAssocID="{47CF681D-AE62-4EE5-ADD5-5F2E166DB5EA}" presName="sibTrans" presStyleCnt="0"/>
      <dgm:spPr/>
    </dgm:pt>
    <dgm:pt modelId="{043BE667-81E6-4FA1-A6EC-F336FC5516CF}" type="pres">
      <dgm:prSet presAssocID="{1A1D22F0-FC12-4E1B-A6D5-6743E77F70D9}" presName="compNode" presStyleCnt="0"/>
      <dgm:spPr/>
    </dgm:pt>
    <dgm:pt modelId="{84D5F942-9BA1-477F-80CF-0520D41E29ED}" type="pres">
      <dgm:prSet presAssocID="{1A1D22F0-FC12-4E1B-A6D5-6743E77F70D9}" presName="bgRect" presStyleLbl="bgShp" presStyleIdx="2" presStyleCnt="4"/>
      <dgm:spPr/>
    </dgm:pt>
    <dgm:pt modelId="{602A9463-50B7-49DF-8B79-26A8472126E3}" type="pres">
      <dgm:prSet presAssocID="{1A1D22F0-FC12-4E1B-A6D5-6743E77F70D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tabase"/>
        </a:ext>
      </dgm:extLst>
    </dgm:pt>
    <dgm:pt modelId="{B60BDE1E-F044-483D-AD46-62B3DE1B9508}" type="pres">
      <dgm:prSet presAssocID="{1A1D22F0-FC12-4E1B-A6D5-6743E77F70D9}" presName="spaceRect" presStyleCnt="0"/>
      <dgm:spPr/>
    </dgm:pt>
    <dgm:pt modelId="{872D11B8-372C-4D39-A814-4603E7286CFF}" type="pres">
      <dgm:prSet presAssocID="{1A1D22F0-FC12-4E1B-A6D5-6743E77F70D9}" presName="parTx" presStyleLbl="revTx" presStyleIdx="2" presStyleCnt="4">
        <dgm:presLayoutVars>
          <dgm:chMax val="0"/>
          <dgm:chPref val="0"/>
        </dgm:presLayoutVars>
      </dgm:prSet>
      <dgm:spPr/>
    </dgm:pt>
    <dgm:pt modelId="{66D204CE-0808-46F6-AB6D-B759BAA762F6}" type="pres">
      <dgm:prSet presAssocID="{B13CA2BA-0628-42B2-A1ED-5743FE24C88A}" presName="sibTrans" presStyleCnt="0"/>
      <dgm:spPr/>
    </dgm:pt>
    <dgm:pt modelId="{6C45B2EC-52AA-4FEC-AC9F-47757163F2BE}" type="pres">
      <dgm:prSet presAssocID="{ACCD520F-05E8-43FF-BD15-32B8876E3FC2}" presName="compNode" presStyleCnt="0"/>
      <dgm:spPr/>
    </dgm:pt>
    <dgm:pt modelId="{E2EA944B-E9AA-45CF-8BFE-41D0B7CC885D}" type="pres">
      <dgm:prSet presAssocID="{ACCD520F-05E8-43FF-BD15-32B8876E3FC2}" presName="bgRect" presStyleLbl="bgShp" presStyleIdx="3" presStyleCnt="4"/>
      <dgm:spPr/>
    </dgm:pt>
    <dgm:pt modelId="{0EB4549B-B8BF-458C-AED2-53484BD6185E}" type="pres">
      <dgm:prSet presAssocID="{ACCD520F-05E8-43FF-BD15-32B8876E3FC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wo Men"/>
        </a:ext>
      </dgm:extLst>
    </dgm:pt>
    <dgm:pt modelId="{E6AA1D83-0673-405D-9E22-88D7259816E1}" type="pres">
      <dgm:prSet presAssocID="{ACCD520F-05E8-43FF-BD15-32B8876E3FC2}" presName="spaceRect" presStyleCnt="0"/>
      <dgm:spPr/>
    </dgm:pt>
    <dgm:pt modelId="{D731AD2D-8EE8-4323-A87D-0B2AAFD40024}" type="pres">
      <dgm:prSet presAssocID="{ACCD520F-05E8-43FF-BD15-32B8876E3FC2}" presName="parTx" presStyleLbl="revTx" presStyleIdx="3" presStyleCnt="4">
        <dgm:presLayoutVars>
          <dgm:chMax val="0"/>
          <dgm:chPref val="0"/>
        </dgm:presLayoutVars>
      </dgm:prSet>
      <dgm:spPr/>
    </dgm:pt>
  </dgm:ptLst>
  <dgm:cxnLst>
    <dgm:cxn modelId="{C2C8A41A-90F4-4B42-8D92-ECAFA8EB0606}" type="presOf" srcId="{1A1D22F0-FC12-4E1B-A6D5-6743E77F70D9}" destId="{872D11B8-372C-4D39-A814-4603E7286CFF}" srcOrd="0" destOrd="0" presId="urn:microsoft.com/office/officeart/2018/2/layout/IconVerticalSolidList"/>
    <dgm:cxn modelId="{03E46470-712B-4120-A23A-1A128EED12E0}" srcId="{0C8B6B20-2EC4-42B2-B275-5668D54D927C}" destId="{0280EF29-E914-4A35-874C-6CAFD8E0B106}" srcOrd="0" destOrd="0" parTransId="{1EB8EBC0-3A8A-4A69-8A4C-9B3B5B85509F}" sibTransId="{F690DD40-D9CA-43B9-B52B-1CAFBC4413CF}"/>
    <dgm:cxn modelId="{7B31777C-85B5-42CB-9233-7979F566FEC5}" srcId="{0C8B6B20-2EC4-42B2-B275-5668D54D927C}" destId="{1A1D22F0-FC12-4E1B-A6D5-6743E77F70D9}" srcOrd="2" destOrd="0" parTransId="{0A8CF047-5194-45AB-904F-43E68A69B9D6}" sibTransId="{B13CA2BA-0628-42B2-A1ED-5743FE24C88A}"/>
    <dgm:cxn modelId="{6054117D-D19D-4E58-A65F-A4C9300DA351}" type="presOf" srcId="{0280EF29-E914-4A35-874C-6CAFD8E0B106}" destId="{838E9A5A-8650-4D5E-A436-DC5DF595A40A}" srcOrd="0" destOrd="0" presId="urn:microsoft.com/office/officeart/2018/2/layout/IconVerticalSolidList"/>
    <dgm:cxn modelId="{71E3BBA9-2014-4394-BFE0-72C03000B0A9}" type="presOf" srcId="{ACCD520F-05E8-43FF-BD15-32B8876E3FC2}" destId="{D731AD2D-8EE8-4323-A87D-0B2AAFD40024}" srcOrd="0" destOrd="0" presId="urn:microsoft.com/office/officeart/2018/2/layout/IconVerticalSolidList"/>
    <dgm:cxn modelId="{5E2CDCAD-A608-4141-9DB0-E3C99731153E}" srcId="{0C8B6B20-2EC4-42B2-B275-5668D54D927C}" destId="{ACCD520F-05E8-43FF-BD15-32B8876E3FC2}" srcOrd="3" destOrd="0" parTransId="{620B1F1F-343D-451D-8433-5AF479A70CAB}" sibTransId="{79F5D1A2-9DFF-4D02-8869-C2C9E274E6AA}"/>
    <dgm:cxn modelId="{0A03D1C3-1C70-4E32-9203-0972708C0875}" srcId="{0C8B6B20-2EC4-42B2-B275-5668D54D927C}" destId="{300628F8-5885-4245-B9C6-234136396A52}" srcOrd="1" destOrd="0" parTransId="{06692858-298F-47FD-B40A-EF171F453D92}" sibTransId="{47CF681D-AE62-4EE5-ADD5-5F2E166DB5EA}"/>
    <dgm:cxn modelId="{A80476D4-25CE-45AA-87BD-A265D8EAF7AE}" type="presOf" srcId="{300628F8-5885-4245-B9C6-234136396A52}" destId="{B8B525EA-25B4-4E35-8EDA-44B9641B8E8D}" srcOrd="0" destOrd="0" presId="urn:microsoft.com/office/officeart/2018/2/layout/IconVerticalSolidList"/>
    <dgm:cxn modelId="{EC6D32DA-496B-43A6-9364-B32D544B326A}" type="presOf" srcId="{0C8B6B20-2EC4-42B2-B275-5668D54D927C}" destId="{7BA4144F-40F4-4ED3-9792-42680F04272E}" srcOrd="0" destOrd="0" presId="urn:microsoft.com/office/officeart/2018/2/layout/IconVerticalSolidList"/>
    <dgm:cxn modelId="{9A16A658-00D4-4041-A106-FBB96A40FC85}" type="presParOf" srcId="{7BA4144F-40F4-4ED3-9792-42680F04272E}" destId="{83662E4E-7FD9-4694-B927-F7AB9705DE1F}" srcOrd="0" destOrd="0" presId="urn:microsoft.com/office/officeart/2018/2/layout/IconVerticalSolidList"/>
    <dgm:cxn modelId="{EC7A8861-C3EF-4306-9A5F-B10DECA59664}" type="presParOf" srcId="{83662E4E-7FD9-4694-B927-F7AB9705DE1F}" destId="{EDC9060F-481C-45AE-A90E-A011C1F7DEDD}" srcOrd="0" destOrd="0" presId="urn:microsoft.com/office/officeart/2018/2/layout/IconVerticalSolidList"/>
    <dgm:cxn modelId="{C44CA728-AD7D-4F0D-8E03-9BE67C60CD19}" type="presParOf" srcId="{83662E4E-7FD9-4694-B927-F7AB9705DE1F}" destId="{4AFFA61D-786A-4154-8CBA-2CA0DE6B2D4E}" srcOrd="1" destOrd="0" presId="urn:microsoft.com/office/officeart/2018/2/layout/IconVerticalSolidList"/>
    <dgm:cxn modelId="{3E0EF3B7-7D6E-4F38-9717-48D068410550}" type="presParOf" srcId="{83662E4E-7FD9-4694-B927-F7AB9705DE1F}" destId="{8FCADE5C-AE2E-4D28-983D-022D8363EF7D}" srcOrd="2" destOrd="0" presId="urn:microsoft.com/office/officeart/2018/2/layout/IconVerticalSolidList"/>
    <dgm:cxn modelId="{2ACEF9EC-3F6A-4E07-B1A2-3923EC9CFEE8}" type="presParOf" srcId="{83662E4E-7FD9-4694-B927-F7AB9705DE1F}" destId="{838E9A5A-8650-4D5E-A436-DC5DF595A40A}" srcOrd="3" destOrd="0" presId="urn:microsoft.com/office/officeart/2018/2/layout/IconVerticalSolidList"/>
    <dgm:cxn modelId="{DC19919F-5736-4204-B3FF-48330878A87C}" type="presParOf" srcId="{7BA4144F-40F4-4ED3-9792-42680F04272E}" destId="{1D2C6C24-A338-470F-A396-9EE3C134348C}" srcOrd="1" destOrd="0" presId="urn:microsoft.com/office/officeart/2018/2/layout/IconVerticalSolidList"/>
    <dgm:cxn modelId="{E5D9A3FA-60EE-462D-BB39-DB6B1629F091}" type="presParOf" srcId="{7BA4144F-40F4-4ED3-9792-42680F04272E}" destId="{65EFE5AC-94CF-48E3-BC74-4C76DE7E35E8}" srcOrd="2" destOrd="0" presId="urn:microsoft.com/office/officeart/2018/2/layout/IconVerticalSolidList"/>
    <dgm:cxn modelId="{A592F696-7E89-43BE-A597-15AA7CB0120C}" type="presParOf" srcId="{65EFE5AC-94CF-48E3-BC74-4C76DE7E35E8}" destId="{BA73862B-CAB6-4E7F-8EB8-67117062E269}" srcOrd="0" destOrd="0" presId="urn:microsoft.com/office/officeart/2018/2/layout/IconVerticalSolidList"/>
    <dgm:cxn modelId="{303CA2BD-BAAB-4EF8-9612-168433D90CA1}" type="presParOf" srcId="{65EFE5AC-94CF-48E3-BC74-4C76DE7E35E8}" destId="{5F2F888E-FBDE-4BC0-AEE5-05CA1C24CB1B}" srcOrd="1" destOrd="0" presId="urn:microsoft.com/office/officeart/2018/2/layout/IconVerticalSolidList"/>
    <dgm:cxn modelId="{0BB77FC6-060D-4FAD-B604-D30B12AAD2A8}" type="presParOf" srcId="{65EFE5AC-94CF-48E3-BC74-4C76DE7E35E8}" destId="{754387B1-D90B-4473-B7A2-337487E1F168}" srcOrd="2" destOrd="0" presId="urn:microsoft.com/office/officeart/2018/2/layout/IconVerticalSolidList"/>
    <dgm:cxn modelId="{F005D411-2F24-4A59-A840-B509DA620978}" type="presParOf" srcId="{65EFE5AC-94CF-48E3-BC74-4C76DE7E35E8}" destId="{B8B525EA-25B4-4E35-8EDA-44B9641B8E8D}" srcOrd="3" destOrd="0" presId="urn:microsoft.com/office/officeart/2018/2/layout/IconVerticalSolidList"/>
    <dgm:cxn modelId="{19E6FE04-2DA6-4986-9F9B-8E2C1E7D667B}" type="presParOf" srcId="{7BA4144F-40F4-4ED3-9792-42680F04272E}" destId="{CE0A5803-7129-4625-89A0-BC840A7D47A0}" srcOrd="3" destOrd="0" presId="urn:microsoft.com/office/officeart/2018/2/layout/IconVerticalSolidList"/>
    <dgm:cxn modelId="{3232F4F6-FB0B-4EB2-8EE5-0001311A072A}" type="presParOf" srcId="{7BA4144F-40F4-4ED3-9792-42680F04272E}" destId="{043BE667-81E6-4FA1-A6EC-F336FC5516CF}" srcOrd="4" destOrd="0" presId="urn:microsoft.com/office/officeart/2018/2/layout/IconVerticalSolidList"/>
    <dgm:cxn modelId="{4302598B-7ED3-4392-A819-2A53CE88EF62}" type="presParOf" srcId="{043BE667-81E6-4FA1-A6EC-F336FC5516CF}" destId="{84D5F942-9BA1-477F-80CF-0520D41E29ED}" srcOrd="0" destOrd="0" presId="urn:microsoft.com/office/officeart/2018/2/layout/IconVerticalSolidList"/>
    <dgm:cxn modelId="{4290BF16-7987-42D9-B2BA-43A89193559D}" type="presParOf" srcId="{043BE667-81E6-4FA1-A6EC-F336FC5516CF}" destId="{602A9463-50B7-49DF-8B79-26A8472126E3}" srcOrd="1" destOrd="0" presId="urn:microsoft.com/office/officeart/2018/2/layout/IconVerticalSolidList"/>
    <dgm:cxn modelId="{6173931C-490F-4198-B1B7-FE585334241E}" type="presParOf" srcId="{043BE667-81E6-4FA1-A6EC-F336FC5516CF}" destId="{B60BDE1E-F044-483D-AD46-62B3DE1B9508}" srcOrd="2" destOrd="0" presId="urn:microsoft.com/office/officeart/2018/2/layout/IconVerticalSolidList"/>
    <dgm:cxn modelId="{477E113D-AA7F-4114-974B-938EDE45ACF9}" type="presParOf" srcId="{043BE667-81E6-4FA1-A6EC-F336FC5516CF}" destId="{872D11B8-372C-4D39-A814-4603E7286CFF}" srcOrd="3" destOrd="0" presId="urn:microsoft.com/office/officeart/2018/2/layout/IconVerticalSolidList"/>
    <dgm:cxn modelId="{B9024154-8532-4935-BC6C-5971A160B3CF}" type="presParOf" srcId="{7BA4144F-40F4-4ED3-9792-42680F04272E}" destId="{66D204CE-0808-46F6-AB6D-B759BAA762F6}" srcOrd="5" destOrd="0" presId="urn:microsoft.com/office/officeart/2018/2/layout/IconVerticalSolidList"/>
    <dgm:cxn modelId="{2A5A1E8E-45F5-40C2-BBAD-68132938A17C}" type="presParOf" srcId="{7BA4144F-40F4-4ED3-9792-42680F04272E}" destId="{6C45B2EC-52AA-4FEC-AC9F-47757163F2BE}" srcOrd="6" destOrd="0" presId="urn:microsoft.com/office/officeart/2018/2/layout/IconVerticalSolidList"/>
    <dgm:cxn modelId="{2F91D3A8-449B-4856-81A4-E345FFD8FEEA}" type="presParOf" srcId="{6C45B2EC-52AA-4FEC-AC9F-47757163F2BE}" destId="{E2EA944B-E9AA-45CF-8BFE-41D0B7CC885D}" srcOrd="0" destOrd="0" presId="urn:microsoft.com/office/officeart/2018/2/layout/IconVerticalSolidList"/>
    <dgm:cxn modelId="{9DDF022D-D1E5-4B3A-98DA-F63E622B2C32}" type="presParOf" srcId="{6C45B2EC-52AA-4FEC-AC9F-47757163F2BE}" destId="{0EB4549B-B8BF-458C-AED2-53484BD6185E}" srcOrd="1" destOrd="0" presId="urn:microsoft.com/office/officeart/2018/2/layout/IconVerticalSolidList"/>
    <dgm:cxn modelId="{6D5EF607-E2AB-4A7F-BBF5-B01B721FAADB}" type="presParOf" srcId="{6C45B2EC-52AA-4FEC-AC9F-47757163F2BE}" destId="{E6AA1D83-0673-405D-9E22-88D7259816E1}" srcOrd="2" destOrd="0" presId="urn:microsoft.com/office/officeart/2018/2/layout/IconVerticalSolidList"/>
    <dgm:cxn modelId="{48D2D085-8AD6-48F1-B6B5-A9DF97CD1B11}" type="presParOf" srcId="{6C45B2EC-52AA-4FEC-AC9F-47757163F2BE}" destId="{D731AD2D-8EE8-4323-A87D-0B2AAFD4002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40EC1-07CB-4102-82D3-03567AA90A3F}">
      <dsp:nvSpPr>
        <dsp:cNvPr id="0" name=""/>
        <dsp:cNvSpPr/>
      </dsp:nvSpPr>
      <dsp:spPr>
        <a:xfrm>
          <a:off x="0" y="78184"/>
          <a:ext cx="2786062" cy="167163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earned more than 50% of PhD or EdD degrees since 2006</a:t>
          </a:r>
        </a:p>
      </dsp:txBody>
      <dsp:txXfrm>
        <a:off x="0" y="78184"/>
        <a:ext cx="2786062" cy="1671637"/>
      </dsp:txXfrm>
    </dsp:sp>
    <dsp:sp modelId="{5E1F371E-BE0E-49D1-BF95-E6FB745B3924}">
      <dsp:nvSpPr>
        <dsp:cNvPr id="0" name=""/>
        <dsp:cNvSpPr/>
      </dsp:nvSpPr>
      <dsp:spPr>
        <a:xfrm>
          <a:off x="3064668" y="78184"/>
          <a:ext cx="2786062" cy="167163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earned more than 50% of bachelor’s degrees since 1982</a:t>
          </a:r>
        </a:p>
      </dsp:txBody>
      <dsp:txXfrm>
        <a:off x="3064668" y="78184"/>
        <a:ext cx="2786062" cy="1671637"/>
      </dsp:txXfrm>
    </dsp:sp>
    <dsp:sp modelId="{400852C9-01D4-4039-B005-E90E85C7C14E}">
      <dsp:nvSpPr>
        <dsp:cNvPr id="0" name=""/>
        <dsp:cNvSpPr/>
      </dsp:nvSpPr>
      <dsp:spPr>
        <a:xfrm>
          <a:off x="6129337" y="0"/>
          <a:ext cx="2786062" cy="1671637"/>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earned</a:t>
          </a:r>
          <a:r>
            <a:rPr lang="en-US" sz="2400" kern="1200" baseline="0" dirty="0"/>
            <a:t> more than 50% of master’s degrees since 1987</a:t>
          </a:r>
          <a:endParaRPr lang="en-US" sz="2400" kern="1200" dirty="0"/>
        </a:p>
      </dsp:txBody>
      <dsp:txXfrm>
        <a:off x="6129337" y="0"/>
        <a:ext cx="2786062" cy="1671637"/>
      </dsp:txXfrm>
    </dsp:sp>
    <dsp:sp modelId="{B02D4A59-D544-4FBC-98B7-955AD3F03F62}">
      <dsp:nvSpPr>
        <dsp:cNvPr id="0" name=""/>
        <dsp:cNvSpPr/>
      </dsp:nvSpPr>
      <dsp:spPr>
        <a:xfrm>
          <a:off x="1532334" y="2028428"/>
          <a:ext cx="2786062" cy="1671637"/>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earned more than 50% of associate degrees since 1978</a:t>
          </a:r>
        </a:p>
      </dsp:txBody>
      <dsp:txXfrm>
        <a:off x="1532334" y="2028428"/>
        <a:ext cx="2786062" cy="1671637"/>
      </dsp:txXfrm>
    </dsp:sp>
    <dsp:sp modelId="{004A51C6-C66F-44BC-B422-F50E767DA08B}">
      <dsp:nvSpPr>
        <dsp:cNvPr id="0" name=""/>
        <dsp:cNvSpPr/>
      </dsp:nvSpPr>
      <dsp:spPr>
        <a:xfrm>
          <a:off x="4609540" y="1983578"/>
          <a:ext cx="2786062" cy="1671637"/>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As of 2015,32% hold full professor lines -  </a:t>
          </a:r>
        </a:p>
      </dsp:txBody>
      <dsp:txXfrm>
        <a:off x="4609540" y="1983578"/>
        <a:ext cx="2786062" cy="16716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651BF-BEB1-40A5-AEB6-0432A1755119}">
      <dsp:nvSpPr>
        <dsp:cNvPr id="0" name=""/>
        <dsp:cNvSpPr/>
      </dsp:nvSpPr>
      <dsp:spPr>
        <a:xfrm>
          <a:off x="2359524" y="553986"/>
          <a:ext cx="428239" cy="91440"/>
        </a:xfrm>
        <a:custGeom>
          <a:avLst/>
          <a:gdLst/>
          <a:ahLst/>
          <a:cxnLst/>
          <a:rect l="0" t="0" r="0" b="0"/>
          <a:pathLst>
            <a:path>
              <a:moveTo>
                <a:pt x="0" y="45720"/>
              </a:moveTo>
              <a:lnTo>
                <a:pt x="428239" y="45720"/>
              </a:lnTo>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562173" y="597412"/>
        <a:ext cx="22941" cy="4588"/>
      </dsp:txXfrm>
    </dsp:sp>
    <dsp:sp modelId="{FA587EB9-0F14-4982-907C-B9F037665E59}">
      <dsp:nvSpPr>
        <dsp:cNvPr id="0" name=""/>
        <dsp:cNvSpPr/>
      </dsp:nvSpPr>
      <dsp:spPr>
        <a:xfrm>
          <a:off x="366372" y="1220"/>
          <a:ext cx="1994952" cy="119697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7754" tIns="102610" rIns="97754" bIns="102610" numCol="1" spcCol="1270" anchor="ctr" anchorCtr="0">
          <a:noAutofit/>
        </a:bodyPr>
        <a:lstStyle/>
        <a:p>
          <a:pPr marL="0" lvl="0" indent="0" algn="ctr" defTabSz="577850">
            <a:lnSpc>
              <a:spcPct val="90000"/>
            </a:lnSpc>
            <a:spcBef>
              <a:spcPct val="0"/>
            </a:spcBef>
            <a:spcAft>
              <a:spcPct val="35000"/>
            </a:spcAft>
            <a:buNone/>
          </a:pPr>
          <a:r>
            <a:rPr lang="en-US" sz="1300" b="1" kern="1200" dirty="0"/>
            <a:t>Which style of leadership characterizes the woman leader’s role?</a:t>
          </a:r>
          <a:endParaRPr lang="en-US" sz="1300" kern="1200" dirty="0"/>
        </a:p>
      </dsp:txBody>
      <dsp:txXfrm>
        <a:off x="366372" y="1220"/>
        <a:ext cx="1994952" cy="1196971"/>
      </dsp:txXfrm>
    </dsp:sp>
    <dsp:sp modelId="{E77D5C35-17F9-49F6-B04E-EAAC21605EE0}">
      <dsp:nvSpPr>
        <dsp:cNvPr id="0" name=""/>
        <dsp:cNvSpPr/>
      </dsp:nvSpPr>
      <dsp:spPr>
        <a:xfrm>
          <a:off x="1363848" y="1196392"/>
          <a:ext cx="2453791" cy="533333"/>
        </a:xfrm>
        <a:custGeom>
          <a:avLst/>
          <a:gdLst/>
          <a:ahLst/>
          <a:cxnLst/>
          <a:rect l="0" t="0" r="0" b="0"/>
          <a:pathLst>
            <a:path>
              <a:moveTo>
                <a:pt x="2453791" y="0"/>
              </a:moveTo>
              <a:lnTo>
                <a:pt x="2453791" y="283766"/>
              </a:lnTo>
              <a:lnTo>
                <a:pt x="0" y="283766"/>
              </a:lnTo>
              <a:lnTo>
                <a:pt x="0" y="533333"/>
              </a:lnTo>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527800" y="1460764"/>
        <a:ext cx="125887" cy="4588"/>
      </dsp:txXfrm>
    </dsp:sp>
    <dsp:sp modelId="{A194FF17-7133-4D00-B8E8-001169C29D6C}">
      <dsp:nvSpPr>
        <dsp:cNvPr id="0" name=""/>
        <dsp:cNvSpPr/>
      </dsp:nvSpPr>
      <dsp:spPr>
        <a:xfrm>
          <a:off x="2820163" y="1220"/>
          <a:ext cx="1994952" cy="119697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7754" tIns="102610" rIns="97754" bIns="102610" numCol="1" spcCol="1270" anchor="ctr" anchorCtr="0">
          <a:noAutofit/>
        </a:bodyPr>
        <a:lstStyle/>
        <a:p>
          <a:pPr marL="0" lvl="0" indent="0" algn="ctr" defTabSz="577850">
            <a:lnSpc>
              <a:spcPct val="90000"/>
            </a:lnSpc>
            <a:spcBef>
              <a:spcPct val="0"/>
            </a:spcBef>
            <a:spcAft>
              <a:spcPct val="35000"/>
            </a:spcAft>
            <a:buNone/>
          </a:pPr>
          <a:r>
            <a:rPr lang="en-US" sz="1300" kern="1200" dirty="0"/>
            <a:t>Case Study #2</a:t>
          </a:r>
        </a:p>
      </dsp:txBody>
      <dsp:txXfrm>
        <a:off x="2820163" y="1220"/>
        <a:ext cx="1994952" cy="1196971"/>
      </dsp:txXfrm>
    </dsp:sp>
    <dsp:sp modelId="{89248D35-B640-4399-84A7-81BC5B05CF9C}">
      <dsp:nvSpPr>
        <dsp:cNvPr id="0" name=""/>
        <dsp:cNvSpPr/>
      </dsp:nvSpPr>
      <dsp:spPr>
        <a:xfrm>
          <a:off x="2359524" y="2360611"/>
          <a:ext cx="399212" cy="177738"/>
        </a:xfrm>
        <a:custGeom>
          <a:avLst/>
          <a:gdLst/>
          <a:ahLst/>
          <a:cxnLst/>
          <a:rect l="0" t="0" r="0" b="0"/>
          <a:pathLst>
            <a:path>
              <a:moveTo>
                <a:pt x="0" y="0"/>
              </a:moveTo>
              <a:lnTo>
                <a:pt x="216706" y="0"/>
              </a:lnTo>
              <a:lnTo>
                <a:pt x="216706" y="177738"/>
              </a:lnTo>
              <a:lnTo>
                <a:pt x="399212" y="177738"/>
              </a:lnTo>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547503" y="2447186"/>
        <a:ext cx="23255" cy="4588"/>
      </dsp:txXfrm>
    </dsp:sp>
    <dsp:sp modelId="{2DBA9641-4D68-46AE-9DD5-F9214C5C69D4}">
      <dsp:nvSpPr>
        <dsp:cNvPr id="0" name=""/>
        <dsp:cNvSpPr/>
      </dsp:nvSpPr>
      <dsp:spPr>
        <a:xfrm>
          <a:off x="366372" y="1762125"/>
          <a:ext cx="1994952" cy="119697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7754" tIns="102610" rIns="97754" bIns="102610" numCol="1" spcCol="1270" anchor="ctr" anchorCtr="0">
          <a:noAutofit/>
        </a:bodyPr>
        <a:lstStyle/>
        <a:p>
          <a:pPr marL="0" lvl="0" indent="0" algn="ctr" defTabSz="577850">
            <a:lnSpc>
              <a:spcPct val="90000"/>
            </a:lnSpc>
            <a:spcBef>
              <a:spcPct val="0"/>
            </a:spcBef>
            <a:spcAft>
              <a:spcPct val="35000"/>
            </a:spcAft>
            <a:buNone/>
          </a:pPr>
          <a:r>
            <a:rPr lang="en-US" sz="1300" i="1" u="sng" kern="1200" dirty="0"/>
            <a:t>Interview Question</a:t>
          </a:r>
          <a:r>
            <a:rPr lang="en-US" sz="1300" kern="1200" dirty="0"/>
            <a:t>: How might you describe your leadership role in the HE organization?</a:t>
          </a:r>
        </a:p>
      </dsp:txBody>
      <dsp:txXfrm>
        <a:off x="366372" y="1762125"/>
        <a:ext cx="1994952" cy="1196971"/>
      </dsp:txXfrm>
    </dsp:sp>
    <dsp:sp modelId="{06458F72-D959-4D30-B28A-167FF4F94171}">
      <dsp:nvSpPr>
        <dsp:cNvPr id="0" name=""/>
        <dsp:cNvSpPr/>
      </dsp:nvSpPr>
      <dsp:spPr>
        <a:xfrm>
          <a:off x="2101970" y="3194409"/>
          <a:ext cx="2512004" cy="91440"/>
        </a:xfrm>
        <a:custGeom>
          <a:avLst/>
          <a:gdLst/>
          <a:ahLst/>
          <a:cxnLst/>
          <a:rect l="0" t="0" r="0" b="0"/>
          <a:pathLst>
            <a:path>
              <a:moveTo>
                <a:pt x="2512004" y="45720"/>
              </a:moveTo>
              <a:lnTo>
                <a:pt x="2512004" y="82270"/>
              </a:lnTo>
              <a:lnTo>
                <a:pt x="0" y="82270"/>
              </a:lnTo>
              <a:lnTo>
                <a:pt x="0" y="84620"/>
              </a:lnTo>
            </a:path>
          </a:pathLst>
        </a:custGeom>
        <a:noFill/>
        <a:ln w="9525"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295148" y="3237835"/>
        <a:ext cx="125648" cy="4588"/>
      </dsp:txXfrm>
    </dsp:sp>
    <dsp:sp modelId="{40DF82B4-98EB-489F-A9FF-27CEBA4AE41D}">
      <dsp:nvSpPr>
        <dsp:cNvPr id="0" name=""/>
        <dsp:cNvSpPr/>
      </dsp:nvSpPr>
      <dsp:spPr>
        <a:xfrm>
          <a:off x="2791137" y="1834769"/>
          <a:ext cx="3645675" cy="1407159"/>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7754" tIns="102610" rIns="97754" bIns="102610" numCol="1" spcCol="1270" anchor="ctr" anchorCtr="0">
          <a:noAutofit/>
        </a:bodyPr>
        <a:lstStyle/>
        <a:p>
          <a:pPr marL="0" lvl="0" indent="0" algn="ctr" defTabSz="533400">
            <a:lnSpc>
              <a:spcPct val="90000"/>
            </a:lnSpc>
            <a:spcBef>
              <a:spcPct val="0"/>
            </a:spcBef>
            <a:spcAft>
              <a:spcPct val="35000"/>
            </a:spcAft>
            <a:buNone/>
          </a:pPr>
          <a:r>
            <a:rPr lang="en-US" sz="1200" kern="1200" dirty="0"/>
            <a:t>“Distribute –share and support by delegating jobs to give responsibility to those that have the expertise.  If someone is struggling I take back the responsibility. Some know more than I do, so I let them take charge.”</a:t>
          </a:r>
        </a:p>
      </dsp:txBody>
      <dsp:txXfrm>
        <a:off x="2791137" y="1834769"/>
        <a:ext cx="3645675" cy="1407159"/>
      </dsp:txXfrm>
    </dsp:sp>
    <dsp:sp modelId="{0E58E8E9-268D-47AC-94C2-8A61EE893589}">
      <dsp:nvSpPr>
        <dsp:cNvPr id="0" name=""/>
        <dsp:cNvSpPr/>
      </dsp:nvSpPr>
      <dsp:spPr>
        <a:xfrm>
          <a:off x="416166" y="3311429"/>
          <a:ext cx="3371609" cy="1740528"/>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7754" tIns="102610" rIns="97754" bIns="102610" numCol="1" spcCol="1270" anchor="ctr" anchorCtr="0">
          <a:noAutofit/>
        </a:bodyPr>
        <a:lstStyle/>
        <a:p>
          <a:pPr marL="0" lvl="0" indent="0" algn="ctr" defTabSz="533400">
            <a:lnSpc>
              <a:spcPct val="90000"/>
            </a:lnSpc>
            <a:spcBef>
              <a:spcPct val="0"/>
            </a:spcBef>
            <a:spcAft>
              <a:spcPct val="35000"/>
            </a:spcAft>
            <a:buNone/>
          </a:pPr>
          <a:r>
            <a:rPr lang="en-US" sz="1200" i="1" u="sng" kern="1200" dirty="0"/>
            <a:t>Observation:</a:t>
          </a:r>
          <a:r>
            <a:rPr lang="en-US" sz="1200" kern="1200" dirty="0"/>
            <a:t> She has an informal agenda, but sometimes specific topics to discuss.  She conducts meeting to touch base on how things are going.  The meeting is to encourage cross communication rather than always going through her as leader and then pass information to others.</a:t>
          </a:r>
        </a:p>
      </dsp:txBody>
      <dsp:txXfrm>
        <a:off x="416166" y="3311429"/>
        <a:ext cx="3371609" cy="174052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A84A0-3608-4AF6-9017-FA8A291EE4DD}">
      <dsp:nvSpPr>
        <dsp:cNvPr id="0" name=""/>
        <dsp:cNvSpPr/>
      </dsp:nvSpPr>
      <dsp:spPr>
        <a:xfrm>
          <a:off x="817145" y="1051"/>
          <a:ext cx="1071193" cy="1071193"/>
        </a:xfrm>
        <a:prstGeom prst="ellipse">
          <a:avLst/>
        </a:prstGeom>
        <a:solidFill>
          <a:schemeClr val="accent1">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121E68B4-4460-41E5-9784-79BA4314F5A9}">
      <dsp:nvSpPr>
        <dsp:cNvPr id="0" name=""/>
        <dsp:cNvSpPr/>
      </dsp:nvSpPr>
      <dsp:spPr>
        <a:xfrm>
          <a:off x="1045432" y="229338"/>
          <a:ext cx="614619" cy="61461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722AE845-4E49-409C-8CCF-B57F6788D4D9}">
      <dsp:nvSpPr>
        <dsp:cNvPr id="0" name=""/>
        <dsp:cNvSpPr/>
      </dsp:nvSpPr>
      <dsp:spPr>
        <a:xfrm>
          <a:off x="474714" y="1405895"/>
          <a:ext cx="1756054" cy="3857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Case Study #1 To overcome barriers (artifact) joined women’s faculty association to stay involved with women on campus.  She writes articles on women HE leadership to stay involved. She is known for her international operations and collaborations In DC. Will chair International Consortium college for International Studies in the coming years to integrate international students and involved with the Division of Commerce to keep connections with the local community.</a:t>
          </a:r>
        </a:p>
      </dsp:txBody>
      <dsp:txXfrm>
        <a:off x="474714" y="1405895"/>
        <a:ext cx="1756054" cy="3857832"/>
      </dsp:txXfrm>
    </dsp:sp>
    <dsp:sp modelId="{E6E3D41F-61D1-447B-AC6B-067C6B7625FA}">
      <dsp:nvSpPr>
        <dsp:cNvPr id="0" name=""/>
        <dsp:cNvSpPr/>
      </dsp:nvSpPr>
      <dsp:spPr>
        <a:xfrm>
          <a:off x="2880509" y="1051"/>
          <a:ext cx="1071193" cy="1071193"/>
        </a:xfrm>
        <a:prstGeom prst="ellipse">
          <a:avLst/>
        </a:prstGeom>
        <a:solidFill>
          <a:schemeClr val="accent1">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EBA3CAF1-E4C1-496E-858C-223EB58ACDBD}">
      <dsp:nvSpPr>
        <dsp:cNvPr id="0" name=""/>
        <dsp:cNvSpPr/>
      </dsp:nvSpPr>
      <dsp:spPr>
        <a:xfrm>
          <a:off x="3108796" y="229338"/>
          <a:ext cx="614619" cy="61461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C65B47F8-E968-4DD7-BE2D-53041AE91A9C}">
      <dsp:nvSpPr>
        <dsp:cNvPr id="0" name=""/>
        <dsp:cNvSpPr/>
      </dsp:nvSpPr>
      <dsp:spPr>
        <a:xfrm>
          <a:off x="2538078" y="1405895"/>
          <a:ext cx="1756054" cy="3857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Case Study #2  She is concerned that she might not be able to move to president position because she did not come through academic line.  Does not feel she is treated the same as males.  Men are not compassionate about family matters (mother ill). She keeps moving on trying to understand culture.</a:t>
          </a:r>
        </a:p>
      </dsp:txBody>
      <dsp:txXfrm>
        <a:off x="2538078" y="1405895"/>
        <a:ext cx="1756054" cy="3857832"/>
      </dsp:txXfrm>
    </dsp:sp>
    <dsp:sp modelId="{075F9DF7-D780-437A-B862-39541692DAD3}">
      <dsp:nvSpPr>
        <dsp:cNvPr id="0" name=""/>
        <dsp:cNvSpPr/>
      </dsp:nvSpPr>
      <dsp:spPr>
        <a:xfrm>
          <a:off x="4943873" y="1051"/>
          <a:ext cx="1071193" cy="1071193"/>
        </a:xfrm>
        <a:prstGeom prst="ellipse">
          <a:avLst/>
        </a:prstGeom>
        <a:solidFill>
          <a:schemeClr val="accent1">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8CA7EF0E-E7D8-4D80-88BD-AA47B2DF200D}">
      <dsp:nvSpPr>
        <dsp:cNvPr id="0" name=""/>
        <dsp:cNvSpPr/>
      </dsp:nvSpPr>
      <dsp:spPr>
        <a:xfrm>
          <a:off x="5172160" y="229338"/>
          <a:ext cx="614619" cy="61461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73547B87-8C12-4BB3-967A-524F104FC28E}">
      <dsp:nvSpPr>
        <dsp:cNvPr id="0" name=""/>
        <dsp:cNvSpPr/>
      </dsp:nvSpPr>
      <dsp:spPr>
        <a:xfrm>
          <a:off x="4601442" y="1405895"/>
          <a:ext cx="1756054" cy="3857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Case Study #3 She decided to become a leader because as a faculty member she was </a:t>
          </a:r>
          <a:r>
            <a:rPr lang="en-US" sz="1100" i="1" kern="1200" dirty="0"/>
            <a:t>supervised by idiots</a:t>
          </a:r>
          <a:r>
            <a:rPr lang="en-US" sz="1100" kern="1200" dirty="0"/>
            <a:t>.  She wanted to make changes. She is not treated equal to men – but, she does male things to overcome – play golf, drink wine, follow what men do to compete. She sets goals – retention and graduation rate</a:t>
          </a:r>
        </a:p>
      </dsp:txBody>
      <dsp:txXfrm>
        <a:off x="4601442" y="1405895"/>
        <a:ext cx="1756054" cy="38578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50ED7-05E1-4226-8862-CD63F690C964}">
      <dsp:nvSpPr>
        <dsp:cNvPr id="0" name=""/>
        <dsp:cNvSpPr/>
      </dsp:nvSpPr>
      <dsp:spPr>
        <a:xfrm>
          <a:off x="3715754" y="865092"/>
          <a:ext cx="667210" cy="91440"/>
        </a:xfrm>
        <a:custGeom>
          <a:avLst/>
          <a:gdLst/>
          <a:ahLst/>
          <a:cxnLst/>
          <a:rect l="0" t="0" r="0" b="0"/>
          <a:pathLst>
            <a:path>
              <a:moveTo>
                <a:pt x="0" y="45720"/>
              </a:moveTo>
              <a:lnTo>
                <a:pt x="667210" y="45720"/>
              </a:lnTo>
            </a:path>
          </a:pathLst>
        </a:custGeom>
        <a:noFill/>
        <a:ln w="9525"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031914" y="907323"/>
        <a:ext cx="34890" cy="6978"/>
      </dsp:txXfrm>
    </dsp:sp>
    <dsp:sp modelId="{6B5D1BFB-7DFE-4940-B612-BEA957F1250E}">
      <dsp:nvSpPr>
        <dsp:cNvPr id="0" name=""/>
        <dsp:cNvSpPr/>
      </dsp:nvSpPr>
      <dsp:spPr>
        <a:xfrm>
          <a:off x="683594" y="624"/>
          <a:ext cx="3033960" cy="1820376"/>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667" tIns="156052" rIns="148667" bIns="156052" numCol="1" spcCol="1270" anchor="ctr" anchorCtr="0">
          <a:noAutofit/>
        </a:bodyPr>
        <a:lstStyle/>
        <a:p>
          <a:pPr marL="0" lvl="0" indent="0" algn="ctr" defTabSz="666750">
            <a:lnSpc>
              <a:spcPct val="90000"/>
            </a:lnSpc>
            <a:spcBef>
              <a:spcPct val="0"/>
            </a:spcBef>
            <a:spcAft>
              <a:spcPct val="35000"/>
            </a:spcAft>
            <a:buNone/>
          </a:pPr>
          <a:r>
            <a:rPr lang="en-US" sz="1500" b="1" kern="1200" dirty="0"/>
            <a:t>Strategy #1  create a mentorship program and have a woman leader guide other potential women leaders much like a professional development program</a:t>
          </a:r>
          <a:endParaRPr lang="en-US" sz="1500" kern="1200" dirty="0"/>
        </a:p>
      </dsp:txBody>
      <dsp:txXfrm>
        <a:off x="683594" y="624"/>
        <a:ext cx="3033960" cy="1820376"/>
      </dsp:txXfrm>
    </dsp:sp>
    <dsp:sp modelId="{92BBB131-3794-4882-A6DC-21F232882730}">
      <dsp:nvSpPr>
        <dsp:cNvPr id="0" name=""/>
        <dsp:cNvSpPr/>
      </dsp:nvSpPr>
      <dsp:spPr>
        <a:xfrm>
          <a:off x="2200574" y="1819200"/>
          <a:ext cx="3731771" cy="667210"/>
        </a:xfrm>
        <a:custGeom>
          <a:avLst/>
          <a:gdLst/>
          <a:ahLst/>
          <a:cxnLst/>
          <a:rect l="0" t="0" r="0" b="0"/>
          <a:pathLst>
            <a:path>
              <a:moveTo>
                <a:pt x="3731771" y="0"/>
              </a:moveTo>
              <a:lnTo>
                <a:pt x="3731771" y="350705"/>
              </a:lnTo>
              <a:lnTo>
                <a:pt x="0" y="350705"/>
              </a:lnTo>
              <a:lnTo>
                <a:pt x="0" y="667210"/>
              </a:lnTo>
            </a:path>
          </a:pathLst>
        </a:custGeom>
        <a:noFill/>
        <a:ln w="9525"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971548" y="2149317"/>
        <a:ext cx="189822" cy="6978"/>
      </dsp:txXfrm>
    </dsp:sp>
    <dsp:sp modelId="{B70C7F7B-098A-49FA-9876-96DDC813C4C8}">
      <dsp:nvSpPr>
        <dsp:cNvPr id="0" name=""/>
        <dsp:cNvSpPr/>
      </dsp:nvSpPr>
      <dsp:spPr>
        <a:xfrm>
          <a:off x="4415365" y="624"/>
          <a:ext cx="3033960" cy="1820376"/>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667" tIns="156052" rIns="148667" bIns="156052" numCol="1" spcCol="1270" anchor="ctr" anchorCtr="0">
          <a:noAutofit/>
        </a:bodyPr>
        <a:lstStyle/>
        <a:p>
          <a:pPr marL="0" lvl="0" indent="0" algn="ctr" defTabSz="666750">
            <a:lnSpc>
              <a:spcPct val="90000"/>
            </a:lnSpc>
            <a:spcBef>
              <a:spcPct val="0"/>
            </a:spcBef>
            <a:spcAft>
              <a:spcPct val="35000"/>
            </a:spcAft>
            <a:buNone/>
          </a:pPr>
          <a:r>
            <a:rPr lang="en-US" sz="1500" b="1" kern="1200" dirty="0"/>
            <a:t>Strategy #2 develop women leadership training opportunities to fix imbalance of leadership preparation</a:t>
          </a:r>
          <a:endParaRPr lang="en-US" sz="1500" kern="1200" dirty="0"/>
        </a:p>
      </dsp:txBody>
      <dsp:txXfrm>
        <a:off x="4415365" y="624"/>
        <a:ext cx="3033960" cy="1820376"/>
      </dsp:txXfrm>
    </dsp:sp>
    <dsp:sp modelId="{9B2A2F5E-F9FF-4673-AA8A-2753F7DC2BB5}">
      <dsp:nvSpPr>
        <dsp:cNvPr id="0" name=""/>
        <dsp:cNvSpPr/>
      </dsp:nvSpPr>
      <dsp:spPr>
        <a:xfrm>
          <a:off x="3715754" y="3383280"/>
          <a:ext cx="667210" cy="91440"/>
        </a:xfrm>
        <a:custGeom>
          <a:avLst/>
          <a:gdLst/>
          <a:ahLst/>
          <a:cxnLst/>
          <a:rect l="0" t="0" r="0" b="0"/>
          <a:pathLst>
            <a:path>
              <a:moveTo>
                <a:pt x="0" y="45720"/>
              </a:moveTo>
              <a:lnTo>
                <a:pt x="667210" y="45720"/>
              </a:lnTo>
            </a:path>
          </a:pathLst>
        </a:custGeom>
        <a:noFill/>
        <a:ln w="9525"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031914" y="3425510"/>
        <a:ext cx="34890" cy="6978"/>
      </dsp:txXfrm>
    </dsp:sp>
    <dsp:sp modelId="{E071479B-AC68-40E1-9340-F1AA28E39712}">
      <dsp:nvSpPr>
        <dsp:cNvPr id="0" name=""/>
        <dsp:cNvSpPr/>
      </dsp:nvSpPr>
      <dsp:spPr>
        <a:xfrm>
          <a:off x="683594" y="2518811"/>
          <a:ext cx="3033960" cy="1820376"/>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667" tIns="156052" rIns="148667" bIns="156052" numCol="1" spcCol="1270" anchor="ctr" anchorCtr="0">
          <a:noAutofit/>
        </a:bodyPr>
        <a:lstStyle/>
        <a:p>
          <a:pPr marL="0" lvl="0" indent="0" algn="ctr" defTabSz="666750">
            <a:lnSpc>
              <a:spcPct val="90000"/>
            </a:lnSpc>
            <a:spcBef>
              <a:spcPct val="0"/>
            </a:spcBef>
            <a:spcAft>
              <a:spcPct val="35000"/>
            </a:spcAft>
            <a:buNone/>
          </a:pPr>
          <a:r>
            <a:rPr lang="en-US" sz="1500" b="1" kern="1200" dirty="0"/>
            <a:t>Strategy #3 Make sure you have a support system to help with family</a:t>
          </a:r>
          <a:endParaRPr lang="en-US" sz="1500" kern="1200" dirty="0"/>
        </a:p>
      </dsp:txBody>
      <dsp:txXfrm>
        <a:off x="683594" y="2518811"/>
        <a:ext cx="3033960" cy="1820376"/>
      </dsp:txXfrm>
    </dsp:sp>
    <dsp:sp modelId="{8255612E-0426-4CB8-8809-3041E360EA65}">
      <dsp:nvSpPr>
        <dsp:cNvPr id="0" name=""/>
        <dsp:cNvSpPr/>
      </dsp:nvSpPr>
      <dsp:spPr>
        <a:xfrm>
          <a:off x="2200574" y="4337388"/>
          <a:ext cx="3731771" cy="667210"/>
        </a:xfrm>
        <a:custGeom>
          <a:avLst/>
          <a:gdLst/>
          <a:ahLst/>
          <a:cxnLst/>
          <a:rect l="0" t="0" r="0" b="0"/>
          <a:pathLst>
            <a:path>
              <a:moveTo>
                <a:pt x="3731771" y="0"/>
              </a:moveTo>
              <a:lnTo>
                <a:pt x="3731771" y="350705"/>
              </a:lnTo>
              <a:lnTo>
                <a:pt x="0" y="350705"/>
              </a:lnTo>
              <a:lnTo>
                <a:pt x="0" y="667210"/>
              </a:lnTo>
            </a:path>
          </a:pathLst>
        </a:custGeom>
        <a:noFill/>
        <a:ln w="9525"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971548" y="4667504"/>
        <a:ext cx="189822" cy="6978"/>
      </dsp:txXfrm>
    </dsp:sp>
    <dsp:sp modelId="{A048A1C9-3DA1-4097-8051-98F4075941D3}">
      <dsp:nvSpPr>
        <dsp:cNvPr id="0" name=""/>
        <dsp:cNvSpPr/>
      </dsp:nvSpPr>
      <dsp:spPr>
        <a:xfrm>
          <a:off x="4415365" y="2518811"/>
          <a:ext cx="3033960" cy="1820376"/>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667" tIns="156052" rIns="148667" bIns="156052" numCol="1" spcCol="1270" anchor="ctr" anchorCtr="0">
          <a:noAutofit/>
        </a:bodyPr>
        <a:lstStyle/>
        <a:p>
          <a:pPr marL="0" lvl="0" indent="0" algn="ctr" defTabSz="666750">
            <a:lnSpc>
              <a:spcPct val="90000"/>
            </a:lnSpc>
            <a:spcBef>
              <a:spcPct val="0"/>
            </a:spcBef>
            <a:spcAft>
              <a:spcPct val="35000"/>
            </a:spcAft>
            <a:buNone/>
          </a:pPr>
          <a:r>
            <a:rPr lang="en-US" sz="1500" b="1" kern="1200" dirty="0"/>
            <a:t>Strategy #4 Connect the pipeline between faculty and administration</a:t>
          </a:r>
          <a:endParaRPr lang="en-US" sz="1500" kern="1200" dirty="0"/>
        </a:p>
      </dsp:txBody>
      <dsp:txXfrm>
        <a:off x="4415365" y="2518811"/>
        <a:ext cx="3033960" cy="1820376"/>
      </dsp:txXfrm>
    </dsp:sp>
    <dsp:sp modelId="{1DAA1CB8-FF5D-4ACE-B2D4-20F90930E096}">
      <dsp:nvSpPr>
        <dsp:cNvPr id="0" name=""/>
        <dsp:cNvSpPr/>
      </dsp:nvSpPr>
      <dsp:spPr>
        <a:xfrm>
          <a:off x="683594" y="5036999"/>
          <a:ext cx="3033960" cy="1820376"/>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667" tIns="156052" rIns="148667" bIns="156052" numCol="1" spcCol="1270" anchor="ctr" anchorCtr="0">
          <a:noAutofit/>
        </a:bodyPr>
        <a:lstStyle/>
        <a:p>
          <a:pPr marL="0" lvl="0" indent="0" algn="ctr" defTabSz="666750">
            <a:lnSpc>
              <a:spcPct val="90000"/>
            </a:lnSpc>
            <a:spcBef>
              <a:spcPct val="0"/>
            </a:spcBef>
            <a:spcAft>
              <a:spcPct val="35000"/>
            </a:spcAft>
            <a:buNone/>
          </a:pPr>
          <a:r>
            <a:rPr lang="en-US" sz="1500" b="1" kern="1200" dirty="0"/>
            <a:t>Strategy #5 Learn from women successes to help find solutions to encourage women leadership</a:t>
          </a:r>
          <a:endParaRPr lang="en-US" sz="1500" kern="1200" dirty="0"/>
        </a:p>
      </dsp:txBody>
      <dsp:txXfrm>
        <a:off x="683594" y="5036999"/>
        <a:ext cx="3033960" cy="1820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DBA87-726F-4781-90FA-900EF4EB902B}">
      <dsp:nvSpPr>
        <dsp:cNvPr id="0" name=""/>
        <dsp:cNvSpPr/>
      </dsp:nvSpPr>
      <dsp:spPr>
        <a:xfrm>
          <a:off x="456649" y="0"/>
          <a:ext cx="1823980" cy="1367985"/>
        </a:xfrm>
        <a:prstGeom prst="upArrow">
          <a:avLst/>
        </a:prstGeom>
        <a:solidFill>
          <a:schemeClr val="accent6">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8E7B4C-9150-46D3-9A58-CB808DDE74C2}">
      <dsp:nvSpPr>
        <dsp:cNvPr id="0" name=""/>
        <dsp:cNvSpPr/>
      </dsp:nvSpPr>
      <dsp:spPr>
        <a:xfrm>
          <a:off x="2335349" y="0"/>
          <a:ext cx="4249883" cy="1367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0" rIns="270256" bIns="270256" numCol="1" spcCol="1270" anchor="ctr" anchorCtr="0">
          <a:noAutofit/>
        </a:bodyPr>
        <a:lstStyle/>
        <a:p>
          <a:pPr marL="0" lvl="0" indent="0" algn="l" defTabSz="1689100">
            <a:lnSpc>
              <a:spcPct val="90000"/>
            </a:lnSpc>
            <a:spcBef>
              <a:spcPct val="0"/>
            </a:spcBef>
            <a:spcAft>
              <a:spcPct val="35000"/>
            </a:spcAft>
            <a:buNone/>
          </a:pPr>
          <a:r>
            <a:rPr lang="en-US" sz="3800" kern="1200" dirty="0"/>
            <a:t>70% men presidents</a:t>
          </a:r>
        </a:p>
      </dsp:txBody>
      <dsp:txXfrm>
        <a:off x="2335349" y="0"/>
        <a:ext cx="4249883" cy="1367985"/>
      </dsp:txXfrm>
    </dsp:sp>
    <dsp:sp modelId="{4EFFC407-55F0-487B-9BAD-D73F80556EC4}">
      <dsp:nvSpPr>
        <dsp:cNvPr id="0" name=""/>
        <dsp:cNvSpPr/>
      </dsp:nvSpPr>
      <dsp:spPr>
        <a:xfrm>
          <a:off x="1003843" y="1481984"/>
          <a:ext cx="1823980" cy="1367985"/>
        </a:xfrm>
        <a:prstGeom prst="downArrow">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53AADC-79F7-45D2-9DC4-25959499180B}">
      <dsp:nvSpPr>
        <dsp:cNvPr id="0" name=""/>
        <dsp:cNvSpPr/>
      </dsp:nvSpPr>
      <dsp:spPr>
        <a:xfrm>
          <a:off x="2882544" y="1481984"/>
          <a:ext cx="4249883" cy="1367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0" rIns="270256" bIns="270256" numCol="1" spcCol="1270" anchor="ctr" anchorCtr="0">
          <a:noAutofit/>
        </a:bodyPr>
        <a:lstStyle/>
        <a:p>
          <a:pPr marL="0" lvl="0" indent="0" algn="l" defTabSz="1689100">
            <a:lnSpc>
              <a:spcPct val="90000"/>
            </a:lnSpc>
            <a:spcBef>
              <a:spcPct val="0"/>
            </a:spcBef>
            <a:spcAft>
              <a:spcPct val="35000"/>
            </a:spcAft>
            <a:buNone/>
          </a:pPr>
          <a:r>
            <a:rPr lang="en-US" sz="3800" kern="1200" dirty="0"/>
            <a:t>30% women presidents</a:t>
          </a:r>
        </a:p>
      </dsp:txBody>
      <dsp:txXfrm>
        <a:off x="2882544" y="1481984"/>
        <a:ext cx="4249883" cy="1367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4BFE7-34F9-4358-90CC-328C0EF2D500}">
      <dsp:nvSpPr>
        <dsp:cNvPr id="0" name=""/>
        <dsp:cNvSpPr/>
      </dsp:nvSpPr>
      <dsp:spPr>
        <a:xfrm rot="16200000">
          <a:off x="1806118" y="-306"/>
          <a:ext cx="1494709" cy="1495322"/>
        </a:xfrm>
        <a:prstGeom prst="upArrow">
          <a:avLst>
            <a:gd name="adj1" fmla="val 50000"/>
            <a:gd name="adj2" fmla="val 35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endParaRPr lang="en-US" sz="1200" kern="1200" dirty="0"/>
        </a:p>
        <a:p>
          <a:pPr marL="0" lvl="0" indent="0" algn="ctr" defTabSz="533400">
            <a:lnSpc>
              <a:spcPct val="90000"/>
            </a:lnSpc>
            <a:spcBef>
              <a:spcPct val="0"/>
            </a:spcBef>
            <a:spcAft>
              <a:spcPct val="35000"/>
            </a:spcAft>
            <a:buNone/>
          </a:pPr>
          <a:r>
            <a:rPr lang="en-US" sz="1200" kern="1200" dirty="0"/>
            <a:t>Women currently married 75%</a:t>
          </a:r>
          <a:r>
            <a:rPr lang="en-US" sz="1000" kern="1200" dirty="0"/>
            <a:t>	</a:t>
          </a:r>
        </a:p>
      </dsp:txBody>
      <dsp:txXfrm rot="5400000">
        <a:off x="2067386" y="373677"/>
        <a:ext cx="1233748" cy="747355"/>
      </dsp:txXfrm>
    </dsp:sp>
    <dsp:sp modelId="{55624305-E4F0-40A0-BD70-E198F88469B4}">
      <dsp:nvSpPr>
        <dsp:cNvPr id="0" name=""/>
        <dsp:cNvSpPr/>
      </dsp:nvSpPr>
      <dsp:spPr>
        <a:xfrm rot="5400000">
          <a:off x="5300140" y="2786"/>
          <a:ext cx="1494709" cy="1494709"/>
        </a:xfrm>
        <a:prstGeom prst="upArrow">
          <a:avLst>
            <a:gd name="adj1" fmla="val 50000"/>
            <a:gd name="adj2" fmla="val 35000"/>
          </a:avLst>
        </a:prstGeom>
        <a:solidFill>
          <a:schemeClr val="accent6"/>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Men currently married</a:t>
          </a:r>
        </a:p>
        <a:p>
          <a:pPr marL="0" lvl="0" indent="0" algn="ctr" defTabSz="533400">
            <a:lnSpc>
              <a:spcPct val="90000"/>
            </a:lnSpc>
            <a:spcBef>
              <a:spcPct val="0"/>
            </a:spcBef>
            <a:spcAft>
              <a:spcPct val="35000"/>
            </a:spcAft>
            <a:buNone/>
          </a:pPr>
          <a:r>
            <a:rPr lang="en-US" sz="1200" kern="1200" dirty="0"/>
            <a:t>90%</a:t>
          </a:r>
        </a:p>
      </dsp:txBody>
      <dsp:txXfrm rot="-5400000">
        <a:off x="5300140" y="376463"/>
        <a:ext cx="1233135" cy="747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4BFE7-34F9-4358-90CC-328C0EF2D500}">
      <dsp:nvSpPr>
        <dsp:cNvPr id="0" name=""/>
        <dsp:cNvSpPr/>
      </dsp:nvSpPr>
      <dsp:spPr>
        <a:xfrm rot="16200000">
          <a:off x="39976" y="-19543"/>
          <a:ext cx="1300064" cy="1497282"/>
        </a:xfrm>
        <a:prstGeom prst="upArrow">
          <a:avLst>
            <a:gd name="adj1" fmla="val 50000"/>
            <a:gd name="adj2" fmla="val 35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74% Women have children</a:t>
          </a:r>
        </a:p>
      </dsp:txBody>
      <dsp:txXfrm rot="5400000">
        <a:off x="168879" y="404081"/>
        <a:ext cx="1269771" cy="650032"/>
      </dsp:txXfrm>
    </dsp:sp>
    <dsp:sp modelId="{55624305-E4F0-40A0-BD70-E198F88469B4}">
      <dsp:nvSpPr>
        <dsp:cNvPr id="0" name=""/>
        <dsp:cNvSpPr/>
      </dsp:nvSpPr>
      <dsp:spPr>
        <a:xfrm rot="5400000">
          <a:off x="3468055" y="106"/>
          <a:ext cx="1612426" cy="1497282"/>
        </a:xfrm>
        <a:prstGeom prst="upArrow">
          <a:avLst>
            <a:gd name="adj1" fmla="val 50000"/>
            <a:gd name="adj2" fmla="val 35000"/>
          </a:avLst>
        </a:prstGeom>
        <a:solidFill>
          <a:schemeClr val="accent6"/>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89% Men have children</a:t>
          </a:r>
        </a:p>
      </dsp:txBody>
      <dsp:txXfrm rot="-5400000">
        <a:off x="3525628" y="345641"/>
        <a:ext cx="1235258" cy="8062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4BFE7-34F9-4358-90CC-328C0EF2D500}">
      <dsp:nvSpPr>
        <dsp:cNvPr id="0" name=""/>
        <dsp:cNvSpPr/>
      </dsp:nvSpPr>
      <dsp:spPr>
        <a:xfrm rot="16200000">
          <a:off x="444638" y="-359"/>
          <a:ext cx="1496777" cy="1497495"/>
        </a:xfrm>
        <a:prstGeom prst="upArrow">
          <a:avLst>
            <a:gd name="adj1" fmla="val 50000"/>
            <a:gd name="adj2" fmla="val 35000"/>
          </a:avLst>
        </a:prstGeom>
        <a:solidFill>
          <a:schemeClr val="accent6"/>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16 % of men altered career for dependents</a:t>
          </a:r>
        </a:p>
      </dsp:txBody>
      <dsp:txXfrm rot="5400000">
        <a:off x="706215" y="374194"/>
        <a:ext cx="1235559" cy="748389"/>
      </dsp:txXfrm>
    </dsp:sp>
    <dsp:sp modelId="{55624305-E4F0-40A0-BD70-E198F88469B4}">
      <dsp:nvSpPr>
        <dsp:cNvPr id="0" name=""/>
        <dsp:cNvSpPr/>
      </dsp:nvSpPr>
      <dsp:spPr>
        <a:xfrm rot="5400000">
          <a:off x="3974375" y="718"/>
          <a:ext cx="1496777" cy="1496777"/>
        </a:xfrm>
        <a:prstGeom prst="upArrow">
          <a:avLst>
            <a:gd name="adj1" fmla="val 50000"/>
            <a:gd name="adj2" fmla="val 35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 32% of women altered career for dependents</a:t>
          </a:r>
        </a:p>
      </dsp:txBody>
      <dsp:txXfrm rot="-5400000">
        <a:off x="3974375" y="374912"/>
        <a:ext cx="1234841" cy="7483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24B42-ED2D-4F1F-9220-B2079ED7596D}">
      <dsp:nvSpPr>
        <dsp:cNvPr id="0" name=""/>
        <dsp:cNvSpPr/>
      </dsp:nvSpPr>
      <dsp:spPr>
        <a:xfrm rot="4396374">
          <a:off x="2264749" y="886717"/>
          <a:ext cx="3846720" cy="2682607"/>
        </a:xfrm>
        <a:prstGeom prst="swooshArrow">
          <a:avLst>
            <a:gd name="adj1" fmla="val 16310"/>
            <a:gd name="adj2" fmla="val 313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82D151-F3C0-4AEA-BF22-8315CEA9EA03}">
      <dsp:nvSpPr>
        <dsp:cNvPr id="0" name=""/>
        <dsp:cNvSpPr/>
      </dsp:nvSpPr>
      <dsp:spPr>
        <a:xfrm>
          <a:off x="3705742" y="1236997"/>
          <a:ext cx="97141" cy="97141"/>
        </a:xfrm>
        <a:prstGeom prst="ellipse">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0CD639-0509-4E68-8CE8-9694A1DC6FCA}">
      <dsp:nvSpPr>
        <dsp:cNvPr id="0" name=""/>
        <dsp:cNvSpPr/>
      </dsp:nvSpPr>
      <dsp:spPr>
        <a:xfrm>
          <a:off x="4370896" y="1773505"/>
          <a:ext cx="97141" cy="97141"/>
        </a:xfrm>
        <a:prstGeom prst="ellipse">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9E21FB-AD6A-4F48-A826-29A4C0276485}">
      <dsp:nvSpPr>
        <dsp:cNvPr id="0" name=""/>
        <dsp:cNvSpPr/>
      </dsp:nvSpPr>
      <dsp:spPr>
        <a:xfrm>
          <a:off x="4869393" y="2400915"/>
          <a:ext cx="97141" cy="97141"/>
        </a:xfrm>
        <a:prstGeom prst="ellipse">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CD3B2E-0C0F-4FBE-B5D3-F25014A20FC0}">
      <dsp:nvSpPr>
        <dsp:cNvPr id="0" name=""/>
        <dsp:cNvSpPr/>
      </dsp:nvSpPr>
      <dsp:spPr>
        <a:xfrm>
          <a:off x="2006876" y="0"/>
          <a:ext cx="1813609" cy="712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b" anchorCtr="0">
          <a:noAutofit/>
        </a:bodyPr>
        <a:lstStyle/>
        <a:p>
          <a:pPr marL="0" lvl="0" indent="0" algn="ctr" defTabSz="800100">
            <a:lnSpc>
              <a:spcPct val="90000"/>
            </a:lnSpc>
            <a:spcBef>
              <a:spcPct val="0"/>
            </a:spcBef>
            <a:spcAft>
              <a:spcPct val="35000"/>
            </a:spcAft>
            <a:buNone/>
          </a:pPr>
          <a:r>
            <a:rPr lang="en-US" sz="1800" kern="1200" dirty="0"/>
            <a:t>2008 </a:t>
          </a:r>
        </a:p>
      </dsp:txBody>
      <dsp:txXfrm>
        <a:off x="2006876" y="0"/>
        <a:ext cx="1813609" cy="712966"/>
      </dsp:txXfrm>
    </dsp:sp>
    <dsp:sp modelId="{B75C872F-DC42-4A8F-B3CD-F16598E7BE80}">
      <dsp:nvSpPr>
        <dsp:cNvPr id="0" name=""/>
        <dsp:cNvSpPr/>
      </dsp:nvSpPr>
      <dsp:spPr>
        <a:xfrm>
          <a:off x="4261634" y="929084"/>
          <a:ext cx="2646889" cy="712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en-US" sz="1800" kern="1200" dirty="0"/>
            <a:t>Women serving in CAO position  33.3%</a:t>
          </a:r>
        </a:p>
      </dsp:txBody>
      <dsp:txXfrm>
        <a:off x="4261634" y="929084"/>
        <a:ext cx="2646889" cy="712966"/>
      </dsp:txXfrm>
    </dsp:sp>
    <dsp:sp modelId="{741593D7-52C6-4850-83AA-C8ED5BED64F5}">
      <dsp:nvSpPr>
        <dsp:cNvPr id="0" name=""/>
        <dsp:cNvSpPr/>
      </dsp:nvSpPr>
      <dsp:spPr>
        <a:xfrm>
          <a:off x="2006876" y="1465592"/>
          <a:ext cx="2107708" cy="712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r" defTabSz="800100">
            <a:lnSpc>
              <a:spcPct val="90000"/>
            </a:lnSpc>
            <a:spcBef>
              <a:spcPct val="0"/>
            </a:spcBef>
            <a:spcAft>
              <a:spcPct val="35000"/>
            </a:spcAft>
            <a:buNone/>
          </a:pPr>
          <a:r>
            <a:rPr lang="en-US" sz="1800" kern="1200" dirty="0"/>
            <a:t>In all doctoral degree institutions</a:t>
          </a:r>
        </a:p>
      </dsp:txBody>
      <dsp:txXfrm>
        <a:off x="2006876" y="1465592"/>
        <a:ext cx="2107708" cy="712966"/>
      </dsp:txXfrm>
    </dsp:sp>
    <dsp:sp modelId="{13B3B12C-6C40-4430-BF65-EFD12D113409}">
      <dsp:nvSpPr>
        <dsp:cNvPr id="0" name=""/>
        <dsp:cNvSpPr/>
      </dsp:nvSpPr>
      <dsp:spPr>
        <a:xfrm>
          <a:off x="5290980" y="2093003"/>
          <a:ext cx="1617543" cy="712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en-US" sz="1800" kern="1200" dirty="0"/>
            <a:t>Declined </a:t>
          </a:r>
        </a:p>
      </dsp:txBody>
      <dsp:txXfrm>
        <a:off x="5290980" y="2093003"/>
        <a:ext cx="1617543" cy="712966"/>
      </dsp:txXfrm>
    </dsp:sp>
    <dsp:sp modelId="{DD45BC70-4CC8-4047-974D-C1B999D7B022}">
      <dsp:nvSpPr>
        <dsp:cNvPr id="0" name=""/>
        <dsp:cNvSpPr/>
      </dsp:nvSpPr>
      <dsp:spPr>
        <a:xfrm>
          <a:off x="4457700" y="3743076"/>
          <a:ext cx="2450823" cy="712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0" lvl="0" indent="0" algn="ctr" defTabSz="800100">
            <a:lnSpc>
              <a:spcPct val="90000"/>
            </a:lnSpc>
            <a:spcBef>
              <a:spcPct val="0"/>
            </a:spcBef>
            <a:spcAft>
              <a:spcPct val="35000"/>
            </a:spcAft>
            <a:buNone/>
          </a:pPr>
          <a:r>
            <a:rPr lang="en-US" sz="1800" kern="1200" dirty="0"/>
            <a:t>2013 women CAOs 26.1%</a:t>
          </a:r>
        </a:p>
      </dsp:txBody>
      <dsp:txXfrm>
        <a:off x="4457700" y="3743076"/>
        <a:ext cx="2450823" cy="7129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C27C9-DD25-42E6-83C2-33793E25AB4F}">
      <dsp:nvSpPr>
        <dsp:cNvPr id="0" name=""/>
        <dsp:cNvSpPr/>
      </dsp:nvSpPr>
      <dsp:spPr>
        <a:xfrm rot="16200000">
          <a:off x="-405348" y="-53235"/>
          <a:ext cx="2214074" cy="2480428"/>
        </a:xfrm>
        <a:prstGeom prst="downArrow">
          <a:avLst>
            <a:gd name="adj1" fmla="val 50000"/>
            <a:gd name="adj2" fmla="val 35000"/>
          </a:avLst>
        </a:prstGeom>
        <a:solidFill>
          <a:schemeClr val="accent1">
            <a:alpha val="9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Masculinity </a:t>
          </a:r>
        </a:p>
        <a:p>
          <a:pPr marL="0" lvl="0" indent="0" algn="ctr" defTabSz="755650">
            <a:lnSpc>
              <a:spcPct val="90000"/>
            </a:lnSpc>
            <a:spcBef>
              <a:spcPct val="0"/>
            </a:spcBef>
            <a:spcAft>
              <a:spcPct val="35000"/>
            </a:spcAft>
            <a:buNone/>
          </a:pPr>
          <a:r>
            <a:rPr lang="en-US" sz="1700" kern="1200" dirty="0"/>
            <a:t>Task oriented style</a:t>
          </a:r>
        </a:p>
      </dsp:txBody>
      <dsp:txXfrm rot="5400000">
        <a:off x="-538525" y="633460"/>
        <a:ext cx="2092965" cy="1107037"/>
      </dsp:txXfrm>
    </dsp:sp>
    <dsp:sp modelId="{7404EB3B-5E69-47B3-A736-7E8A2EB5C5D6}">
      <dsp:nvSpPr>
        <dsp:cNvPr id="0" name=""/>
        <dsp:cNvSpPr/>
      </dsp:nvSpPr>
      <dsp:spPr>
        <a:xfrm rot="5400000">
          <a:off x="1396702" y="-17966"/>
          <a:ext cx="2321684" cy="2385642"/>
        </a:xfrm>
        <a:prstGeom prst="downArrow">
          <a:avLst>
            <a:gd name="adj1" fmla="val 50000"/>
            <a:gd name="adj2" fmla="val 35000"/>
          </a:avLst>
        </a:prstGeom>
        <a:solidFill>
          <a:schemeClr val="accent1">
            <a:alpha val="90000"/>
            <a:hueOff val="0"/>
            <a:satOff val="0"/>
            <a:lumOff val="0"/>
            <a:alpha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Femininity Relationship oriented style</a:t>
          </a:r>
        </a:p>
      </dsp:txBody>
      <dsp:txXfrm rot="-5400000">
        <a:off x="1771019" y="594434"/>
        <a:ext cx="1979347" cy="11608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9658E-065F-4C78-BA74-3DE2D9E73DEE}">
      <dsp:nvSpPr>
        <dsp:cNvPr id="0" name=""/>
        <dsp:cNvSpPr/>
      </dsp:nvSpPr>
      <dsp:spPr>
        <a:xfrm>
          <a:off x="0" y="4318259"/>
          <a:ext cx="6832212" cy="944729"/>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Which style of leadership characterizes the woman leader’s role?</a:t>
          </a:r>
          <a:endParaRPr lang="en-US" sz="1600" kern="1200" dirty="0"/>
        </a:p>
      </dsp:txBody>
      <dsp:txXfrm>
        <a:off x="0" y="4318259"/>
        <a:ext cx="6832212" cy="944729"/>
      </dsp:txXfrm>
    </dsp:sp>
    <dsp:sp modelId="{CA08B98B-5508-4F47-AFF4-3CB6E151D0DB}">
      <dsp:nvSpPr>
        <dsp:cNvPr id="0" name=""/>
        <dsp:cNvSpPr/>
      </dsp:nvSpPr>
      <dsp:spPr>
        <a:xfrm rot="10800000">
          <a:off x="0" y="2879436"/>
          <a:ext cx="6832212" cy="1452994"/>
        </a:xfrm>
        <a:prstGeom prst="upArrowCallou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What discourses (conversations) are employed to shape the woman leadership position?</a:t>
          </a:r>
          <a:endParaRPr lang="en-US" sz="1600" kern="1200" dirty="0"/>
        </a:p>
      </dsp:txBody>
      <dsp:txXfrm rot="10800000">
        <a:off x="0" y="2879436"/>
        <a:ext cx="6832212" cy="944112"/>
      </dsp:txXfrm>
    </dsp:sp>
    <dsp:sp modelId="{03D8F591-6D8D-46C1-8C71-4055B81CEFDD}">
      <dsp:nvSpPr>
        <dsp:cNvPr id="0" name=""/>
        <dsp:cNvSpPr/>
      </dsp:nvSpPr>
      <dsp:spPr>
        <a:xfrm rot="10800000">
          <a:off x="0" y="1440613"/>
          <a:ext cx="6832212" cy="1452994"/>
        </a:xfrm>
        <a:prstGeom prst="upArrowCallou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How has the woman leader successfully achieved the leadership position in the higher education organization, despite the odds relating to the gender gap?</a:t>
          </a:r>
          <a:endParaRPr lang="en-US" sz="1600" kern="1200" dirty="0"/>
        </a:p>
      </dsp:txBody>
      <dsp:txXfrm rot="10800000">
        <a:off x="0" y="1440613"/>
        <a:ext cx="6832212" cy="944112"/>
      </dsp:txXfrm>
    </dsp:sp>
    <dsp:sp modelId="{56EAD482-47A3-4EEB-84C8-29BCA8868A6B}">
      <dsp:nvSpPr>
        <dsp:cNvPr id="0" name=""/>
        <dsp:cNvSpPr/>
      </dsp:nvSpPr>
      <dsp:spPr>
        <a:xfrm rot="10800000">
          <a:off x="0" y="1789"/>
          <a:ext cx="6832212" cy="1452994"/>
        </a:xfrm>
        <a:prstGeom prst="upArrowCallou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Research Questions:</a:t>
          </a:r>
          <a:endParaRPr lang="en-US" sz="1600" kern="1200" dirty="0"/>
        </a:p>
      </dsp:txBody>
      <dsp:txXfrm rot="10800000">
        <a:off x="0" y="1789"/>
        <a:ext cx="6832212" cy="9441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9060F-481C-45AE-A90E-A011C1F7DEDD}">
      <dsp:nvSpPr>
        <dsp:cNvPr id="0" name=""/>
        <dsp:cNvSpPr/>
      </dsp:nvSpPr>
      <dsp:spPr>
        <a:xfrm>
          <a:off x="0" y="1516"/>
          <a:ext cx="8987404" cy="768612"/>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4AFFA61D-786A-4154-8CBA-2CA0DE6B2D4E}">
      <dsp:nvSpPr>
        <dsp:cNvPr id="0" name=""/>
        <dsp:cNvSpPr/>
      </dsp:nvSpPr>
      <dsp:spPr>
        <a:xfrm>
          <a:off x="232505" y="174454"/>
          <a:ext cx="422736" cy="4227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838E9A5A-8650-4D5E-A436-DC5DF595A40A}">
      <dsp:nvSpPr>
        <dsp:cNvPr id="0" name=""/>
        <dsp:cNvSpPr/>
      </dsp:nvSpPr>
      <dsp:spPr>
        <a:xfrm>
          <a:off x="887747" y="1516"/>
          <a:ext cx="8099656"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711200">
            <a:lnSpc>
              <a:spcPct val="90000"/>
            </a:lnSpc>
            <a:spcBef>
              <a:spcPct val="0"/>
            </a:spcBef>
            <a:spcAft>
              <a:spcPct val="35000"/>
            </a:spcAft>
            <a:buNone/>
          </a:pPr>
          <a:r>
            <a:rPr lang="en-US" sz="1600" b="1" kern="1200" dirty="0"/>
            <a:t>How has the woman leader successfully achieved the leadership position in the higher education organization, despite the odds relating to the gender gap?  </a:t>
          </a:r>
          <a:endParaRPr lang="en-US" sz="1600" kern="1200" dirty="0"/>
        </a:p>
      </dsp:txBody>
      <dsp:txXfrm>
        <a:off x="887747" y="1516"/>
        <a:ext cx="8099656" cy="768612"/>
      </dsp:txXfrm>
    </dsp:sp>
    <dsp:sp modelId="{BA73862B-CAB6-4E7F-8EB8-67117062E269}">
      <dsp:nvSpPr>
        <dsp:cNvPr id="0" name=""/>
        <dsp:cNvSpPr/>
      </dsp:nvSpPr>
      <dsp:spPr>
        <a:xfrm>
          <a:off x="0" y="962281"/>
          <a:ext cx="8987404" cy="768612"/>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5F2F888E-FBDE-4BC0-AEE5-05CA1C24CB1B}">
      <dsp:nvSpPr>
        <dsp:cNvPr id="0" name=""/>
        <dsp:cNvSpPr/>
      </dsp:nvSpPr>
      <dsp:spPr>
        <a:xfrm>
          <a:off x="232505" y="1135219"/>
          <a:ext cx="422736" cy="4227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B8B525EA-25B4-4E35-8EDA-44B9641B8E8D}">
      <dsp:nvSpPr>
        <dsp:cNvPr id="0" name=""/>
        <dsp:cNvSpPr/>
      </dsp:nvSpPr>
      <dsp:spPr>
        <a:xfrm>
          <a:off x="887747" y="962281"/>
          <a:ext cx="8099656"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711200">
            <a:lnSpc>
              <a:spcPct val="90000"/>
            </a:lnSpc>
            <a:spcBef>
              <a:spcPct val="0"/>
            </a:spcBef>
            <a:spcAft>
              <a:spcPct val="35000"/>
            </a:spcAft>
            <a:buNone/>
          </a:pPr>
          <a:r>
            <a:rPr lang="en-US" sz="1600" b="1" kern="1200" dirty="0"/>
            <a:t>Case Study #1    single, no children (rumors about why she is not married)						She has 20,000 children to take care of  24/7</a:t>
          </a:r>
          <a:endParaRPr lang="en-US" sz="1600" kern="1200" dirty="0"/>
        </a:p>
      </dsp:txBody>
      <dsp:txXfrm>
        <a:off x="887747" y="962281"/>
        <a:ext cx="8099656" cy="768612"/>
      </dsp:txXfrm>
    </dsp:sp>
    <dsp:sp modelId="{84D5F942-9BA1-477F-80CF-0520D41E29ED}">
      <dsp:nvSpPr>
        <dsp:cNvPr id="0" name=""/>
        <dsp:cNvSpPr/>
      </dsp:nvSpPr>
      <dsp:spPr>
        <a:xfrm>
          <a:off x="0" y="1923047"/>
          <a:ext cx="8987404" cy="768612"/>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602A9463-50B7-49DF-8B79-26A8472126E3}">
      <dsp:nvSpPr>
        <dsp:cNvPr id="0" name=""/>
        <dsp:cNvSpPr/>
      </dsp:nvSpPr>
      <dsp:spPr>
        <a:xfrm>
          <a:off x="232505" y="2095984"/>
          <a:ext cx="422736" cy="4227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872D11B8-372C-4D39-A814-4603E7286CFF}">
      <dsp:nvSpPr>
        <dsp:cNvPr id="0" name=""/>
        <dsp:cNvSpPr/>
      </dsp:nvSpPr>
      <dsp:spPr>
        <a:xfrm>
          <a:off x="887747" y="1923047"/>
          <a:ext cx="8099656"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711200">
            <a:lnSpc>
              <a:spcPct val="90000"/>
            </a:lnSpc>
            <a:spcBef>
              <a:spcPct val="0"/>
            </a:spcBef>
            <a:spcAft>
              <a:spcPct val="35000"/>
            </a:spcAft>
            <a:buNone/>
          </a:pPr>
          <a:r>
            <a:rPr lang="en-US" sz="1600" b="1" kern="1200" dirty="0"/>
            <a:t>Case Study #2    Supportive spouse – gave her time to work – children are 						now grown</a:t>
          </a:r>
          <a:endParaRPr lang="en-US" sz="1600" kern="1200" dirty="0"/>
        </a:p>
      </dsp:txBody>
      <dsp:txXfrm>
        <a:off x="887747" y="1923047"/>
        <a:ext cx="8099656" cy="768612"/>
      </dsp:txXfrm>
    </dsp:sp>
    <dsp:sp modelId="{E2EA944B-E9AA-45CF-8BFE-41D0B7CC885D}">
      <dsp:nvSpPr>
        <dsp:cNvPr id="0" name=""/>
        <dsp:cNvSpPr/>
      </dsp:nvSpPr>
      <dsp:spPr>
        <a:xfrm>
          <a:off x="0" y="2883812"/>
          <a:ext cx="8987404" cy="768612"/>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0EB4549B-B8BF-458C-AED2-53484BD6185E}">
      <dsp:nvSpPr>
        <dsp:cNvPr id="0" name=""/>
        <dsp:cNvSpPr/>
      </dsp:nvSpPr>
      <dsp:spPr>
        <a:xfrm>
          <a:off x="232505" y="3056750"/>
          <a:ext cx="422736" cy="4227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D731AD2D-8EE8-4323-A87D-0B2AAFD40024}">
      <dsp:nvSpPr>
        <dsp:cNvPr id="0" name=""/>
        <dsp:cNvSpPr/>
      </dsp:nvSpPr>
      <dsp:spPr>
        <a:xfrm>
          <a:off x="887747" y="2883812"/>
          <a:ext cx="8099656" cy="768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345" tIns="81345" rIns="81345" bIns="81345" numCol="1" spcCol="1270" anchor="ctr" anchorCtr="0">
          <a:noAutofit/>
        </a:bodyPr>
        <a:lstStyle/>
        <a:p>
          <a:pPr marL="0" lvl="0" indent="0" algn="l" defTabSz="711200">
            <a:lnSpc>
              <a:spcPct val="90000"/>
            </a:lnSpc>
            <a:spcBef>
              <a:spcPct val="0"/>
            </a:spcBef>
            <a:spcAft>
              <a:spcPct val="35000"/>
            </a:spcAft>
            <a:buNone/>
          </a:pPr>
          <a:r>
            <a:rPr lang="en-US" sz="1600" b="1" kern="1200" dirty="0"/>
            <a:t>Case Study #3 	Gay, no children – single career woman</a:t>
          </a:r>
          <a:endParaRPr lang="en-US" sz="1600" kern="1200" dirty="0"/>
        </a:p>
      </dsp:txBody>
      <dsp:txXfrm>
        <a:off x="887747" y="2883812"/>
        <a:ext cx="8099656" cy="7686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921AF85-6E8A-4BC3-8750-D2F8DF24E9BD}" type="datetimeFigureOut">
              <a:rPr lang="en-US" smtClean="0"/>
              <a:t>8/19/2021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0192306-8FB5-4381-809F-702B85BF476A}" type="slidenum">
              <a:rPr lang="en-US" smtClean="0"/>
              <a:t>‹#›</a:t>
            </a:fld>
            <a:endParaRPr lang="en-US" dirty="0"/>
          </a:p>
        </p:txBody>
      </p:sp>
    </p:spTree>
    <p:extLst>
      <p:ext uri="{BB962C8B-B14F-4D97-AF65-F5344CB8AC3E}">
        <p14:creationId xmlns:p14="http://schemas.microsoft.com/office/powerpoint/2010/main" val="639427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a:t>
            </a:fld>
            <a:endParaRPr lang="en-US" dirty="0"/>
          </a:p>
        </p:txBody>
      </p:sp>
    </p:spTree>
    <p:extLst>
      <p:ext uri="{BB962C8B-B14F-4D97-AF65-F5344CB8AC3E}">
        <p14:creationId xmlns:p14="http://schemas.microsoft.com/office/powerpoint/2010/main" val="330445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relationship between gender role and leadership is associated to masculinity with task-oriented leadership styles and femininity with relationship-oriented one (Oshagbemi &amp; Gill, 2003).</a:t>
            </a:r>
          </a:p>
          <a:p>
            <a:r>
              <a:rPr lang="en-US" dirty="0"/>
              <a:t>Two opposite currents are constantly encountering women swimming in the middle when they have to decide what leadership styles need to be adopted in the workplace.  Jamieson (1995) developed the concept of the femininity/competency bind – feminine associated to incompetence and masculine associates with competency. Masculine model represent the universal and dominant model of leadership (Fernandes &amp; Cabral-Cardoso, 2003). Women understand that in order to escalate the ranks they have to conform to it (Rigg &amp; Sparrow, 1994). </a:t>
            </a:r>
          </a:p>
          <a:p>
            <a:r>
              <a:rPr lang="en-US" dirty="0"/>
              <a:t>Gender role:  distinctive culturally created qualities of men and women apart from biological differences (Brandser, 1996).  The construct of gender implies the way meaning associates with sex in members of a culture in terms of expected learned behaviors, traits, and attitudes (Northouse, 2004).  The concept of gender role is situationally constructed in organizations, and based on : masculinity involving aggression, independence, objectivity, logic, analysis, and decision, and; femininity involving emotions, sensitivity, expressiveness, and intuition (Fernandes &amp; Cabral-Cardoso, 2003).</a:t>
            </a:r>
          </a:p>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10</a:t>
            </a:fld>
            <a:endParaRPr lang="en-US" dirty="0"/>
          </a:p>
        </p:txBody>
      </p:sp>
    </p:spTree>
    <p:extLst>
      <p:ext uri="{BB962C8B-B14F-4D97-AF65-F5344CB8AC3E}">
        <p14:creationId xmlns:p14="http://schemas.microsoft.com/office/powerpoint/2010/main" val="2828954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Socialization</a:t>
            </a:r>
            <a:r>
              <a:rPr lang="en-US" dirty="0"/>
              <a:t> - Knowledge, skills and dispositions needed to perform a social role (or social behavior) woman as nurturer, caring roles are supportive roles not leading roles – becomes a barrier</a:t>
            </a:r>
          </a:p>
          <a:p>
            <a:endParaRPr lang="en-US" dirty="0"/>
          </a:p>
          <a:p>
            <a:r>
              <a:rPr lang="en-US" b="1" i="1" dirty="0"/>
              <a:t>Culture</a:t>
            </a:r>
            <a:r>
              <a:rPr lang="en-US" dirty="0"/>
              <a:t> – women can only practice leadership values up to a point – woman always aspires to be as good as a man – no point trying to be as good as a woman</a:t>
            </a:r>
          </a:p>
          <a:p>
            <a:endParaRPr lang="en-US" dirty="0"/>
          </a:p>
          <a:p>
            <a:r>
              <a:rPr lang="en-US" b="1" i="1" dirty="0"/>
              <a:t>Organizational Culture </a:t>
            </a:r>
            <a:r>
              <a:rPr lang="en-US" dirty="0"/>
              <a:t>– someone appointed from inside brings past experience and knowledge to the process for the work setting, policies and organization procedures – women bring more authentic and less accommodative styles.</a:t>
            </a:r>
          </a:p>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11</a:t>
            </a:fld>
            <a:endParaRPr lang="en-US" dirty="0"/>
          </a:p>
        </p:txBody>
      </p:sp>
    </p:spTree>
    <p:extLst>
      <p:ext uri="{BB962C8B-B14F-4D97-AF65-F5344CB8AC3E}">
        <p14:creationId xmlns:p14="http://schemas.microsoft.com/office/powerpoint/2010/main" val="3720920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12</a:t>
            </a:fld>
            <a:endParaRPr lang="en-US" dirty="0"/>
          </a:p>
        </p:txBody>
      </p:sp>
    </p:spTree>
    <p:extLst>
      <p:ext uri="{BB962C8B-B14F-4D97-AF65-F5344CB8AC3E}">
        <p14:creationId xmlns:p14="http://schemas.microsoft.com/office/powerpoint/2010/main" val="613339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13</a:t>
            </a:fld>
            <a:endParaRPr lang="en-US" dirty="0"/>
          </a:p>
        </p:txBody>
      </p:sp>
    </p:spTree>
    <p:extLst>
      <p:ext uri="{BB962C8B-B14F-4D97-AF65-F5344CB8AC3E}">
        <p14:creationId xmlns:p14="http://schemas.microsoft.com/office/powerpoint/2010/main" val="2283599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a:t>Role Models and Mentor- there are few female role models in HE administration. Role models tend to be males</a:t>
            </a:r>
          </a:p>
          <a:p>
            <a:endParaRPr lang="en-US" sz="1200" b="1" i="1" dirty="0"/>
          </a:p>
          <a:p>
            <a:r>
              <a:rPr lang="en-US" sz="1200" b="1" i="1" dirty="0"/>
              <a:t>Leadership Stereotypes – characteristics of women leaders are not associated with strong leadership ability and  women are not pushed to pursue leadership positions</a:t>
            </a:r>
          </a:p>
          <a:p>
            <a:endParaRPr lang="en-US" sz="1200" b="1" i="1" dirty="0"/>
          </a:p>
          <a:p>
            <a:r>
              <a:rPr lang="en-US" sz="1200" b="1" i="1" dirty="0"/>
              <a:t>Pipeline for Higher Education Leaders – no systematic a way to train exceptional staff for leaders to encourage more diversity in leadership roles</a:t>
            </a:r>
          </a:p>
          <a:p>
            <a:endParaRPr lang="en-US" sz="1200" b="1" i="1" dirty="0"/>
          </a:p>
          <a:p>
            <a:r>
              <a:rPr lang="en-US" sz="1200" b="1" i="1" dirty="0"/>
              <a:t>Work-life Balance – women are less willing to make sacrifices required for leaders than their male counterparts (i.e. leave for children, parent responsibilities)</a:t>
            </a:r>
          </a:p>
          <a:p>
            <a:endParaRPr lang="en-US" sz="1200" b="1" i="1" dirty="0"/>
          </a:p>
          <a:p>
            <a:r>
              <a:rPr lang="en-US" sz="1200" b="1" i="1" dirty="0"/>
              <a:t>Reasons for Entering Higher Education- usually satisfied with staying as professor and not looking for leadership roles</a:t>
            </a:r>
          </a:p>
          <a:p>
            <a:endParaRPr lang="en-US" sz="1200" b="1" i="1" dirty="0"/>
          </a:p>
          <a:p>
            <a:r>
              <a:rPr lang="en-US" sz="1200" b="1" i="1" dirty="0"/>
              <a:t>Personal Wherewithal – persistence, education, talent and time are important qualities (women hold these)</a:t>
            </a:r>
          </a:p>
          <a:p>
            <a:endParaRPr lang="en-US" sz="1200" b="1" i="1" dirty="0"/>
          </a:p>
          <a:p>
            <a:r>
              <a:rPr lang="en-US" sz="1200" b="1" i="1" dirty="0"/>
              <a:t>Supportive Environment – having support from family is important for women to succeed as leaders</a:t>
            </a:r>
          </a:p>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14</a:t>
            </a:fld>
            <a:endParaRPr lang="en-US" dirty="0"/>
          </a:p>
        </p:txBody>
      </p:sp>
    </p:spTree>
    <p:extLst>
      <p:ext uri="{BB962C8B-B14F-4D97-AF65-F5344CB8AC3E}">
        <p14:creationId xmlns:p14="http://schemas.microsoft.com/office/powerpoint/2010/main" val="3942199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To explore the source of the problem and derive possible solutions, I conducted  Multiple Case Study Research with women higher education leaders to see why they believe there is a gender gap, why they were able to succeed, and how to address the gap</a:t>
            </a:r>
          </a:p>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15</a:t>
            </a:fld>
            <a:endParaRPr lang="en-US" dirty="0"/>
          </a:p>
        </p:txBody>
      </p:sp>
    </p:spTree>
    <p:extLst>
      <p:ext uri="{BB962C8B-B14F-4D97-AF65-F5344CB8AC3E}">
        <p14:creationId xmlns:p14="http://schemas.microsoft.com/office/powerpoint/2010/main" val="2306368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Artifact</a:t>
            </a:r>
          </a:p>
          <a:p>
            <a:pPr lvl="1"/>
            <a:r>
              <a:rPr lang="en-US" dirty="0"/>
              <a:t>Each participant selects at least one artifact that shows an accomplishment that was attained from the outcome of being a woman leader in higher education.</a:t>
            </a:r>
          </a:p>
          <a:p>
            <a:pPr lvl="0"/>
            <a:r>
              <a:rPr lang="en-US" dirty="0"/>
              <a:t>Observation</a:t>
            </a:r>
          </a:p>
          <a:p>
            <a:pPr lvl="1"/>
            <a:r>
              <a:rPr lang="en-US" dirty="0"/>
              <a:t>Each participant was observed by the researcher in a professional leadership situation such as a presentation at a meeting, that was selected by the participant.  The researcher took field notes during the observation of the event and coded the data for analysis.</a:t>
            </a:r>
          </a:p>
          <a:p>
            <a:pPr lvl="0"/>
            <a:r>
              <a:rPr lang="en-US" dirty="0"/>
              <a:t>Interview   (Speidman, 2013 process)</a:t>
            </a:r>
          </a:p>
          <a:p>
            <a:r>
              <a:rPr lang="en-US" dirty="0"/>
              <a:t>a. The interview process was conducted in three phases Phase I: Participant’s prior experiences with the topic will be discussed; Phase 2: Participant’s current experiences with the topic; and Phase 3: Participant reflects on the role of a woman in leadership in a higher education position.  </a:t>
            </a:r>
          </a:p>
          <a:p>
            <a:r>
              <a:rPr lang="en-US" dirty="0"/>
              <a:t>b. The sessions were audio-taped, transcribed, and field notes were taken. </a:t>
            </a:r>
          </a:p>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16</a:t>
            </a:fld>
            <a:endParaRPr lang="en-US" dirty="0"/>
          </a:p>
        </p:txBody>
      </p:sp>
    </p:spTree>
    <p:extLst>
      <p:ext uri="{BB962C8B-B14F-4D97-AF65-F5344CB8AC3E}">
        <p14:creationId xmlns:p14="http://schemas.microsoft.com/office/powerpoint/2010/main" val="4147136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17</a:t>
            </a:fld>
            <a:endParaRPr lang="en-US" dirty="0"/>
          </a:p>
        </p:txBody>
      </p:sp>
    </p:spTree>
    <p:extLst>
      <p:ext uri="{BB962C8B-B14F-4D97-AF65-F5344CB8AC3E}">
        <p14:creationId xmlns:p14="http://schemas.microsoft.com/office/powerpoint/2010/main" val="1047498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dirty="0"/>
              <a:t>How has the woman leader successfully achieved the leadership position in the higher education organization, despite the odds relating to the gender gap?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What discourses are employed to shape the woman leadership position? Which style of leadership characterizes the woman leader’s role?</a:t>
            </a:r>
          </a:p>
          <a:p>
            <a:pPr lvl="0"/>
            <a:endParaRPr lang="en-US" sz="1200" b="1" dirty="0"/>
          </a:p>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18</a:t>
            </a:fld>
            <a:endParaRPr lang="en-US" dirty="0"/>
          </a:p>
        </p:txBody>
      </p:sp>
    </p:spTree>
    <p:extLst>
      <p:ext uri="{BB962C8B-B14F-4D97-AF65-F5344CB8AC3E}">
        <p14:creationId xmlns:p14="http://schemas.microsoft.com/office/powerpoint/2010/main" val="77938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19</a:t>
            </a:fld>
            <a:endParaRPr lang="en-US" dirty="0"/>
          </a:p>
        </p:txBody>
      </p:sp>
    </p:spTree>
    <p:extLst>
      <p:ext uri="{BB962C8B-B14F-4D97-AF65-F5344CB8AC3E}">
        <p14:creationId xmlns:p14="http://schemas.microsoft.com/office/powerpoint/2010/main" val="3073848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Studied phenomenon at three different sites.</a:t>
            </a:r>
          </a:p>
          <a:p>
            <a:r>
              <a:rPr lang="en-US" dirty="0"/>
              <a:t>Made use of qualitative tools and techniques for data collection and analysis</a:t>
            </a:r>
          </a:p>
          <a:p>
            <a:r>
              <a:rPr lang="en-US" dirty="0"/>
              <a:t>Findings focus on data that answer research questions</a:t>
            </a:r>
          </a:p>
          <a:p>
            <a:r>
              <a:rPr lang="en-US" dirty="0"/>
              <a:t>Discussion of implications and strategies based on data.</a:t>
            </a:r>
          </a:p>
        </p:txBody>
      </p:sp>
      <p:sp>
        <p:nvSpPr>
          <p:cNvPr id="4" name="Slide Number Placeholder 3"/>
          <p:cNvSpPr>
            <a:spLocks noGrp="1"/>
          </p:cNvSpPr>
          <p:nvPr>
            <p:ph type="sldNum" sz="quarter" idx="10"/>
          </p:nvPr>
        </p:nvSpPr>
        <p:spPr/>
        <p:txBody>
          <a:bodyPr/>
          <a:lstStyle/>
          <a:p>
            <a:fld id="{80192306-8FB5-4381-809F-702B85BF476A}" type="slidenum">
              <a:rPr lang="en-US" smtClean="0"/>
              <a:t>2</a:t>
            </a:fld>
            <a:endParaRPr lang="en-US" dirty="0"/>
          </a:p>
        </p:txBody>
      </p:sp>
    </p:spTree>
    <p:extLst>
      <p:ext uri="{BB962C8B-B14F-4D97-AF65-F5344CB8AC3E}">
        <p14:creationId xmlns:p14="http://schemas.microsoft.com/office/powerpoint/2010/main" val="3751746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20</a:t>
            </a:fld>
            <a:endParaRPr lang="en-US" dirty="0"/>
          </a:p>
        </p:txBody>
      </p:sp>
    </p:spTree>
    <p:extLst>
      <p:ext uri="{BB962C8B-B14F-4D97-AF65-F5344CB8AC3E}">
        <p14:creationId xmlns:p14="http://schemas.microsoft.com/office/powerpoint/2010/main" val="3468380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21</a:t>
            </a:fld>
            <a:endParaRPr lang="en-US" dirty="0"/>
          </a:p>
        </p:txBody>
      </p:sp>
    </p:spTree>
    <p:extLst>
      <p:ext uri="{BB962C8B-B14F-4D97-AF65-F5344CB8AC3E}">
        <p14:creationId xmlns:p14="http://schemas.microsoft.com/office/powerpoint/2010/main" val="3119230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23</a:t>
            </a:fld>
            <a:endParaRPr lang="en-US" dirty="0"/>
          </a:p>
        </p:txBody>
      </p:sp>
    </p:spTree>
    <p:extLst>
      <p:ext uri="{BB962C8B-B14F-4D97-AF65-F5344CB8AC3E}">
        <p14:creationId xmlns:p14="http://schemas.microsoft.com/office/powerpoint/2010/main" val="1553474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24</a:t>
            </a:fld>
            <a:endParaRPr lang="en-US" dirty="0"/>
          </a:p>
        </p:txBody>
      </p:sp>
    </p:spTree>
    <p:extLst>
      <p:ext uri="{BB962C8B-B14F-4D97-AF65-F5344CB8AC3E}">
        <p14:creationId xmlns:p14="http://schemas.microsoft.com/office/powerpoint/2010/main" val="314661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25</a:t>
            </a:fld>
            <a:endParaRPr lang="en-US" dirty="0"/>
          </a:p>
        </p:txBody>
      </p:sp>
    </p:spTree>
    <p:extLst>
      <p:ext uri="{BB962C8B-B14F-4D97-AF65-F5344CB8AC3E}">
        <p14:creationId xmlns:p14="http://schemas.microsoft.com/office/powerpoint/2010/main" val="12569901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26</a:t>
            </a:fld>
            <a:endParaRPr lang="en-US" dirty="0"/>
          </a:p>
        </p:txBody>
      </p:sp>
    </p:spTree>
    <p:extLst>
      <p:ext uri="{BB962C8B-B14F-4D97-AF65-F5344CB8AC3E}">
        <p14:creationId xmlns:p14="http://schemas.microsoft.com/office/powerpoint/2010/main" val="2344055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27</a:t>
            </a:fld>
            <a:endParaRPr lang="en-US" dirty="0"/>
          </a:p>
        </p:txBody>
      </p:sp>
    </p:spTree>
    <p:extLst>
      <p:ext uri="{BB962C8B-B14F-4D97-AF65-F5344CB8AC3E}">
        <p14:creationId xmlns:p14="http://schemas.microsoft.com/office/powerpoint/2010/main" val="657718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28</a:t>
            </a:fld>
            <a:endParaRPr lang="en-US" dirty="0"/>
          </a:p>
        </p:txBody>
      </p:sp>
    </p:spTree>
    <p:extLst>
      <p:ext uri="{BB962C8B-B14F-4D97-AF65-F5344CB8AC3E}">
        <p14:creationId xmlns:p14="http://schemas.microsoft.com/office/powerpoint/2010/main" val="1802722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29</a:t>
            </a:fld>
            <a:endParaRPr lang="en-US" dirty="0"/>
          </a:p>
        </p:txBody>
      </p:sp>
    </p:spTree>
    <p:extLst>
      <p:ext uri="{BB962C8B-B14F-4D97-AF65-F5344CB8AC3E}">
        <p14:creationId xmlns:p14="http://schemas.microsoft.com/office/powerpoint/2010/main" val="3274398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30</a:t>
            </a:fld>
            <a:endParaRPr lang="en-US" dirty="0"/>
          </a:p>
        </p:txBody>
      </p:sp>
    </p:spTree>
    <p:extLst>
      <p:ext uri="{BB962C8B-B14F-4D97-AF65-F5344CB8AC3E}">
        <p14:creationId xmlns:p14="http://schemas.microsoft.com/office/powerpoint/2010/main" val="1117546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3</a:t>
            </a:fld>
            <a:endParaRPr lang="en-US" dirty="0"/>
          </a:p>
        </p:txBody>
      </p:sp>
    </p:spTree>
    <p:extLst>
      <p:ext uri="{BB962C8B-B14F-4D97-AF65-F5344CB8AC3E}">
        <p14:creationId xmlns:p14="http://schemas.microsoft.com/office/powerpoint/2010/main" val="157635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Higher the academic rank, fewer women hold these positions.</a:t>
            </a:r>
          </a:p>
          <a:p>
            <a:r>
              <a:rPr lang="en-US" dirty="0"/>
              <a:t>Women of color often outnumber men of color in lower-ranking faculty position, but men of color hold full professor more often than women of color.</a:t>
            </a:r>
          </a:p>
          <a:p>
            <a:r>
              <a:rPr lang="en-US" dirty="0"/>
              <a:t>The phrase ‘the higher the fewer’ is used to recognize the fact that even though women have higher education attainment levels than men, this is not reflected in the number of women holding positions with high faculty rank, salary or prestige.  Women of all races and ethnicities are more likely to hold lower ranking faculty positions.</a:t>
            </a:r>
          </a:p>
          <a:p>
            <a:r>
              <a:rPr lang="en-US" dirty="0"/>
              <a:t>In 2015, male faculty held a higher % of tenure positions at every type of institution even though they did not hold the highest number of faculty positions at every rank.</a:t>
            </a:r>
          </a:p>
        </p:txBody>
      </p:sp>
      <p:sp>
        <p:nvSpPr>
          <p:cNvPr id="4" name="Slide Number Placeholder 3"/>
          <p:cNvSpPr>
            <a:spLocks noGrp="1"/>
          </p:cNvSpPr>
          <p:nvPr>
            <p:ph type="sldNum" sz="quarter" idx="10"/>
          </p:nvPr>
        </p:nvSpPr>
        <p:spPr/>
        <p:txBody>
          <a:bodyPr/>
          <a:lstStyle/>
          <a:p>
            <a:fld id="{80192306-8FB5-4381-809F-702B85BF476A}" type="slidenum">
              <a:rPr lang="en-US" smtClean="0"/>
              <a:t>4</a:t>
            </a:fld>
            <a:endParaRPr lang="en-US" dirty="0"/>
          </a:p>
        </p:txBody>
      </p:sp>
    </p:spTree>
    <p:extLst>
      <p:ext uri="{BB962C8B-B14F-4D97-AF65-F5344CB8AC3E}">
        <p14:creationId xmlns:p14="http://schemas.microsoft.com/office/powerpoint/2010/main" val="557249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data taken from the ACE seminal survey study on this population.</a:t>
            </a:r>
          </a:p>
          <a:p>
            <a:r>
              <a:rPr lang="en-US" dirty="0"/>
              <a:t>CAO is an important position given the role in setting the academic direction of an institution and the fact that many CAOs aspire to the college presidency.</a:t>
            </a:r>
          </a:p>
        </p:txBody>
      </p:sp>
      <p:sp>
        <p:nvSpPr>
          <p:cNvPr id="4" name="Slide Number Placeholder 3"/>
          <p:cNvSpPr>
            <a:spLocks noGrp="1"/>
          </p:cNvSpPr>
          <p:nvPr>
            <p:ph type="sldNum" sz="quarter" idx="10"/>
          </p:nvPr>
        </p:nvSpPr>
        <p:spPr/>
        <p:txBody>
          <a:bodyPr/>
          <a:lstStyle/>
          <a:p>
            <a:fld id="{80192306-8FB5-4381-809F-702B85BF476A}" type="slidenum">
              <a:rPr lang="en-US" smtClean="0"/>
              <a:t>5</a:t>
            </a:fld>
            <a:endParaRPr lang="en-US" dirty="0"/>
          </a:p>
        </p:txBody>
      </p:sp>
    </p:spTree>
    <p:extLst>
      <p:ext uri="{BB962C8B-B14F-4D97-AF65-F5344CB8AC3E}">
        <p14:creationId xmlns:p14="http://schemas.microsoft.com/office/powerpoint/2010/main" val="1567715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Women presidents are less likely to be married, less likely to have children, and more likely to have altered their career to care for spouse/partner, child, or parent.</a:t>
            </a:r>
          </a:p>
        </p:txBody>
      </p:sp>
      <p:sp>
        <p:nvSpPr>
          <p:cNvPr id="4" name="Slide Number Placeholder 3"/>
          <p:cNvSpPr>
            <a:spLocks noGrp="1"/>
          </p:cNvSpPr>
          <p:nvPr>
            <p:ph type="sldNum" sz="quarter" idx="10"/>
          </p:nvPr>
        </p:nvSpPr>
        <p:spPr/>
        <p:txBody>
          <a:bodyPr/>
          <a:lstStyle/>
          <a:p>
            <a:fld id="{80192306-8FB5-4381-809F-702B85BF476A}" type="slidenum">
              <a:rPr lang="en-US" smtClean="0"/>
              <a:t>6</a:t>
            </a:fld>
            <a:endParaRPr lang="en-US" dirty="0"/>
          </a:p>
        </p:txBody>
      </p:sp>
    </p:spTree>
    <p:extLst>
      <p:ext uri="{BB962C8B-B14F-4D97-AF65-F5344CB8AC3E}">
        <p14:creationId xmlns:p14="http://schemas.microsoft.com/office/powerpoint/2010/main" val="502071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92306-8FB5-4381-809F-702B85BF476A}" type="slidenum">
              <a:rPr lang="en-US" smtClean="0"/>
              <a:t>7</a:t>
            </a:fld>
            <a:endParaRPr lang="en-US" dirty="0"/>
          </a:p>
        </p:txBody>
      </p:sp>
    </p:spTree>
    <p:extLst>
      <p:ext uri="{BB962C8B-B14F-4D97-AF65-F5344CB8AC3E}">
        <p14:creationId xmlns:p14="http://schemas.microsoft.com/office/powerpoint/2010/main" val="1268090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public slightly higher – 25.3% 2013 and 40.0% in 2008  -  Private 25.9% 2008 and 27.9% 2013</a:t>
            </a:r>
          </a:p>
          <a:p>
            <a:r>
              <a:rPr lang="en-US" dirty="0"/>
              <a:t>Family information: Married 88.50% men – 70.70% women       Have children   87.30% men  - women% 73.10  </a:t>
            </a:r>
          </a:p>
          <a:p>
            <a:r>
              <a:rPr lang="en-US" dirty="0"/>
              <a:t>Men CAOs slightly lead women CAOs on possessing a doctorate – unlike presidencies.</a:t>
            </a:r>
          </a:p>
        </p:txBody>
      </p:sp>
      <p:sp>
        <p:nvSpPr>
          <p:cNvPr id="4" name="Slide Number Placeholder 3"/>
          <p:cNvSpPr>
            <a:spLocks noGrp="1"/>
          </p:cNvSpPr>
          <p:nvPr>
            <p:ph type="sldNum" sz="quarter" idx="10"/>
          </p:nvPr>
        </p:nvSpPr>
        <p:spPr/>
        <p:txBody>
          <a:bodyPr/>
          <a:lstStyle/>
          <a:p>
            <a:fld id="{80192306-8FB5-4381-809F-702B85BF476A}" type="slidenum">
              <a:rPr lang="en-US" smtClean="0"/>
              <a:t>8</a:t>
            </a:fld>
            <a:endParaRPr lang="en-US" dirty="0"/>
          </a:p>
        </p:txBody>
      </p:sp>
    </p:spTree>
    <p:extLst>
      <p:ext uri="{BB962C8B-B14F-4D97-AF65-F5344CB8AC3E}">
        <p14:creationId xmlns:p14="http://schemas.microsoft.com/office/powerpoint/2010/main" val="3798445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precise definition of the ideal leader would be useless considering the numerous factors that might shape such a style based on environment.</a:t>
            </a:r>
          </a:p>
        </p:txBody>
      </p:sp>
      <p:sp>
        <p:nvSpPr>
          <p:cNvPr id="4" name="Slide Number Placeholder 3"/>
          <p:cNvSpPr>
            <a:spLocks noGrp="1"/>
          </p:cNvSpPr>
          <p:nvPr>
            <p:ph type="sldNum" sz="quarter" idx="10"/>
          </p:nvPr>
        </p:nvSpPr>
        <p:spPr/>
        <p:txBody>
          <a:bodyPr/>
          <a:lstStyle/>
          <a:p>
            <a:fld id="{80192306-8FB5-4381-809F-702B85BF476A}" type="slidenum">
              <a:rPr lang="en-US" smtClean="0"/>
              <a:t>9</a:t>
            </a:fld>
            <a:endParaRPr lang="en-US" dirty="0"/>
          </a:p>
        </p:txBody>
      </p:sp>
    </p:spTree>
    <p:extLst>
      <p:ext uri="{BB962C8B-B14F-4D97-AF65-F5344CB8AC3E}">
        <p14:creationId xmlns:p14="http://schemas.microsoft.com/office/powerpoint/2010/main" val="3281745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www.peoplemattersglobal.com/article/leadership/womens-rights-at-workplace-24862"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www.damngoodyoga.com/2011/11/primary-friday-problem-solving-practice_25.html" TargetMode="Externa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flickr.com/photos/kightp/14737934935" TargetMode="Externa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poonamsagar.com/effective-teamwork-with-online-collaboration-tools/" TargetMode="Externa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6.xml"/><Relationship Id="rId16" Type="http://schemas.openxmlformats.org/officeDocument/2006/relationships/diagramColors" Target="../diagrams/colors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77" name="Group 140">
            <a:extLst>
              <a:ext uri="{FF2B5EF4-FFF2-40B4-BE49-F238E27FC236}">
                <a16:creationId xmlns:a16="http://schemas.microsoft.com/office/drawing/2014/main" id="{8D44E099-FC66-4167-A593-8F6FBB5EE0E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42" name="Freeform 11">
              <a:extLst>
                <a:ext uri="{FF2B5EF4-FFF2-40B4-BE49-F238E27FC236}">
                  <a16:creationId xmlns:a16="http://schemas.microsoft.com/office/drawing/2014/main" id="{47171E04-FEC4-4208-A619-A786E42348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3" name="Freeform 12">
              <a:extLst>
                <a:ext uri="{FF2B5EF4-FFF2-40B4-BE49-F238E27FC236}">
                  <a16:creationId xmlns:a16="http://schemas.microsoft.com/office/drawing/2014/main" id="{F3DE8019-884E-41C9-A54C-AC668CA526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4" name="Freeform 13">
              <a:extLst>
                <a:ext uri="{FF2B5EF4-FFF2-40B4-BE49-F238E27FC236}">
                  <a16:creationId xmlns:a16="http://schemas.microsoft.com/office/drawing/2014/main" id="{462C1647-5880-4037-8FCE-16E1F646C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5" name="Freeform 14">
              <a:extLst>
                <a:ext uri="{FF2B5EF4-FFF2-40B4-BE49-F238E27FC236}">
                  <a16:creationId xmlns:a16="http://schemas.microsoft.com/office/drawing/2014/main" id="{C91082BE-FDAA-4A80-88B6-C5F5AD0C2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6" name="Freeform 15">
              <a:extLst>
                <a:ext uri="{FF2B5EF4-FFF2-40B4-BE49-F238E27FC236}">
                  <a16:creationId xmlns:a16="http://schemas.microsoft.com/office/drawing/2014/main" id="{059FE918-3CB9-43E6-8025-22A9C21C4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7" name="Freeform 16">
              <a:extLst>
                <a:ext uri="{FF2B5EF4-FFF2-40B4-BE49-F238E27FC236}">
                  <a16:creationId xmlns:a16="http://schemas.microsoft.com/office/drawing/2014/main" id="{E30464D7-34FF-42C8-8686-C3A865E90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8" name="Freeform 17">
              <a:extLst>
                <a:ext uri="{FF2B5EF4-FFF2-40B4-BE49-F238E27FC236}">
                  <a16:creationId xmlns:a16="http://schemas.microsoft.com/office/drawing/2014/main" id="{07281894-7888-434B-BC17-FB67B4879C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49" name="Freeform 18">
              <a:extLst>
                <a:ext uri="{FF2B5EF4-FFF2-40B4-BE49-F238E27FC236}">
                  <a16:creationId xmlns:a16="http://schemas.microsoft.com/office/drawing/2014/main" id="{7CDF6636-2EE5-4477-B1E7-136C9B4F3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50" name="Freeform 19">
              <a:extLst>
                <a:ext uri="{FF2B5EF4-FFF2-40B4-BE49-F238E27FC236}">
                  <a16:creationId xmlns:a16="http://schemas.microsoft.com/office/drawing/2014/main" id="{6A01C238-0F7D-4DF5-A879-3290200089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51" name="Freeform 20">
              <a:extLst>
                <a:ext uri="{FF2B5EF4-FFF2-40B4-BE49-F238E27FC236}">
                  <a16:creationId xmlns:a16="http://schemas.microsoft.com/office/drawing/2014/main" id="{AA10B8D3-BE6D-40AB-BA54-12C4758E5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52" name="Freeform 21">
              <a:extLst>
                <a:ext uri="{FF2B5EF4-FFF2-40B4-BE49-F238E27FC236}">
                  <a16:creationId xmlns:a16="http://schemas.microsoft.com/office/drawing/2014/main" id="{4CD8C1DF-88C2-4F11-AA23-36D5B5BD3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53" name="Freeform 22">
              <a:extLst>
                <a:ext uri="{FF2B5EF4-FFF2-40B4-BE49-F238E27FC236}">
                  <a16:creationId xmlns:a16="http://schemas.microsoft.com/office/drawing/2014/main" id="{9AF01696-99FF-4093-938A-38D0C7223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78" name="Group 154">
            <a:extLst>
              <a:ext uri="{FF2B5EF4-FFF2-40B4-BE49-F238E27FC236}">
                <a16:creationId xmlns:a16="http://schemas.microsoft.com/office/drawing/2014/main" id="{629FAB3C-6A93-4306-8525-B9FC787B15F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56" name="Freeform 27">
              <a:extLst>
                <a:ext uri="{FF2B5EF4-FFF2-40B4-BE49-F238E27FC236}">
                  <a16:creationId xmlns:a16="http://schemas.microsoft.com/office/drawing/2014/main" id="{8838005D-B3A9-4E56-9BFB-3DD99E4BBB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57" name="Freeform 28">
              <a:extLst>
                <a:ext uri="{FF2B5EF4-FFF2-40B4-BE49-F238E27FC236}">
                  <a16:creationId xmlns:a16="http://schemas.microsoft.com/office/drawing/2014/main" id="{6450237E-A2DE-4BA3-AF9F-06399E5CF1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58" name="Freeform 29">
              <a:extLst>
                <a:ext uri="{FF2B5EF4-FFF2-40B4-BE49-F238E27FC236}">
                  <a16:creationId xmlns:a16="http://schemas.microsoft.com/office/drawing/2014/main" id="{A643E849-3FBA-4248-B0DF-9D6737E23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59" name="Freeform 30">
              <a:extLst>
                <a:ext uri="{FF2B5EF4-FFF2-40B4-BE49-F238E27FC236}">
                  <a16:creationId xmlns:a16="http://schemas.microsoft.com/office/drawing/2014/main" id="{231C0782-59AA-4C4F-8B86-85102F701A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60" name="Freeform 31">
              <a:extLst>
                <a:ext uri="{FF2B5EF4-FFF2-40B4-BE49-F238E27FC236}">
                  <a16:creationId xmlns:a16="http://schemas.microsoft.com/office/drawing/2014/main" id="{E19975F5-4F93-41BF-9A6D-1E6CFDFF1D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1" name="Freeform 32">
              <a:extLst>
                <a:ext uri="{FF2B5EF4-FFF2-40B4-BE49-F238E27FC236}">
                  <a16:creationId xmlns:a16="http://schemas.microsoft.com/office/drawing/2014/main" id="{AE6458FC-D3D9-469F-A8FB-0431BD156B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62" name="Freeform 33">
              <a:extLst>
                <a:ext uri="{FF2B5EF4-FFF2-40B4-BE49-F238E27FC236}">
                  <a16:creationId xmlns:a16="http://schemas.microsoft.com/office/drawing/2014/main" id="{90B9693F-2248-4DB8-A528-52C13C636F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63" name="Freeform 34">
              <a:extLst>
                <a:ext uri="{FF2B5EF4-FFF2-40B4-BE49-F238E27FC236}">
                  <a16:creationId xmlns:a16="http://schemas.microsoft.com/office/drawing/2014/main" id="{11CC5E15-09A8-41A0-930D-434F7D8D6F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64" name="Freeform 35">
              <a:extLst>
                <a:ext uri="{FF2B5EF4-FFF2-40B4-BE49-F238E27FC236}">
                  <a16:creationId xmlns:a16="http://schemas.microsoft.com/office/drawing/2014/main" id="{B5566C56-67EC-43D7-A3D2-3CCBEDAFC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65" name="Freeform 36">
              <a:extLst>
                <a:ext uri="{FF2B5EF4-FFF2-40B4-BE49-F238E27FC236}">
                  <a16:creationId xmlns:a16="http://schemas.microsoft.com/office/drawing/2014/main" id="{CF74AC36-5E17-4D3B-A93B-1645741EB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66" name="Freeform 37">
              <a:extLst>
                <a:ext uri="{FF2B5EF4-FFF2-40B4-BE49-F238E27FC236}">
                  <a16:creationId xmlns:a16="http://schemas.microsoft.com/office/drawing/2014/main" id="{39818481-D2FB-4507-B11D-8C6342ACF4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67" name="Freeform 38">
              <a:extLst>
                <a:ext uri="{FF2B5EF4-FFF2-40B4-BE49-F238E27FC236}">
                  <a16:creationId xmlns:a16="http://schemas.microsoft.com/office/drawing/2014/main" id="{E996F5F0-3979-44D1-9AE3-1251DA5D2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79" name="Rectangle 168">
            <a:extLst>
              <a:ext uri="{FF2B5EF4-FFF2-40B4-BE49-F238E27FC236}">
                <a16:creationId xmlns:a16="http://schemas.microsoft.com/office/drawing/2014/main" id="{05C469C2-FE8F-491E-9139-7E7F8BB38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80" name="Freeform 11">
            <a:extLst>
              <a:ext uri="{FF2B5EF4-FFF2-40B4-BE49-F238E27FC236}">
                <a16:creationId xmlns:a16="http://schemas.microsoft.com/office/drawing/2014/main" id="{0D31E63E-1DE1-4400-9D1A-FA0378B29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81" name="Freeform 21">
            <a:extLst>
              <a:ext uri="{FF2B5EF4-FFF2-40B4-BE49-F238E27FC236}">
                <a16:creationId xmlns:a16="http://schemas.microsoft.com/office/drawing/2014/main" id="{04C56FBC-E865-4046-B28B-0CC2BE4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8170246" cy="6858000"/>
          </a:xfrm>
          <a:custGeom>
            <a:avLst/>
            <a:gdLst>
              <a:gd name="connsiteX0" fmla="*/ 0 w 8170246"/>
              <a:gd name="connsiteY0" fmla="*/ 0 h 6858000"/>
              <a:gd name="connsiteX1" fmla="*/ 98791 w 8170246"/>
              <a:gd name="connsiteY1" fmla="*/ 0 h 6858000"/>
              <a:gd name="connsiteX2" fmla="*/ 4862151 w 8170246"/>
              <a:gd name="connsiteY2" fmla="*/ 0 h 6858000"/>
              <a:gd name="connsiteX3" fmla="*/ 8088169 w 8170246"/>
              <a:gd name="connsiteY3" fmla="*/ 3226735 h 6858000"/>
              <a:gd name="connsiteX4" fmla="*/ 8088169 w 8170246"/>
              <a:gd name="connsiteY4" fmla="*/ 3626507 h 6858000"/>
              <a:gd name="connsiteX5" fmla="*/ 4857393 w 8170246"/>
              <a:gd name="connsiteY5" fmla="*/ 6858000 h 6858000"/>
              <a:gd name="connsiteX6" fmla="*/ 133398 w 8170246"/>
              <a:gd name="connsiteY6" fmla="*/ 6858000 h 6858000"/>
              <a:gd name="connsiteX7" fmla="*/ 0 w 81702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70246" h="6858000">
                <a:moveTo>
                  <a:pt x="0" y="0"/>
                </a:moveTo>
                <a:lnTo>
                  <a:pt x="98791" y="0"/>
                </a:lnTo>
                <a:cubicBezTo>
                  <a:pt x="1141045" y="0"/>
                  <a:pt x="2657051" y="0"/>
                  <a:pt x="4862151" y="0"/>
                </a:cubicBezTo>
                <a:cubicBezTo>
                  <a:pt x="4862151" y="0"/>
                  <a:pt x="4862151" y="0"/>
                  <a:pt x="8088169" y="3226735"/>
                </a:cubicBezTo>
                <a:cubicBezTo>
                  <a:pt x="8197606" y="3336196"/>
                  <a:pt x="8197606" y="3517045"/>
                  <a:pt x="8088169" y="3626507"/>
                </a:cubicBezTo>
                <a:cubicBezTo>
                  <a:pt x="8088169" y="3626507"/>
                  <a:pt x="8088169" y="3626507"/>
                  <a:pt x="4857393" y="6858000"/>
                </a:cubicBezTo>
                <a:cubicBezTo>
                  <a:pt x="4857393" y="6858000"/>
                  <a:pt x="4857393" y="6858000"/>
                  <a:pt x="133398" y="6858000"/>
                </a:cubicBezTo>
                <a:lnTo>
                  <a:pt x="0" y="6858000"/>
                </a:lnTo>
                <a:close/>
              </a:path>
            </a:pathLst>
          </a:custGeom>
          <a:solidFill>
            <a:schemeClr val="bg2">
              <a:lumMod val="10000"/>
            </a:schemeClr>
          </a:solidFill>
          <a:ln>
            <a:solidFill>
              <a:schemeClr val="bg2">
                <a:lumMod val="10000"/>
              </a:schemeClr>
            </a:solidFill>
          </a:ln>
          <a:effec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a:p>
        </p:txBody>
      </p:sp>
      <p:pic>
        <p:nvPicPr>
          <p:cNvPr id="6" name="Picture 5" descr="A group of people&#10;&#10;Description automatically generated with medium confidence">
            <a:extLst>
              <a:ext uri="{FF2B5EF4-FFF2-40B4-BE49-F238E27FC236}">
                <a16:creationId xmlns:a16="http://schemas.microsoft.com/office/drawing/2014/main" id="{CBB16D5C-9530-4B95-93EE-8A0FA9B60E1F}"/>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16833" r="2" b="2"/>
          <a:stretch/>
        </p:blipFill>
        <p:spPr>
          <a:xfrm>
            <a:off x="4862152" y="10"/>
            <a:ext cx="7329848" cy="3428990"/>
          </a:xfrm>
          <a:custGeom>
            <a:avLst/>
            <a:gdLst/>
            <a:ahLst/>
            <a:cxnLst/>
            <a:rect l="l" t="t" r="r" b="b"/>
            <a:pathLst>
              <a:path w="7329848" h="3429000">
                <a:moveTo>
                  <a:pt x="0" y="0"/>
                </a:moveTo>
                <a:lnTo>
                  <a:pt x="7329848" y="0"/>
                </a:lnTo>
                <a:lnTo>
                  <a:pt x="7329848" y="3429000"/>
                </a:lnTo>
                <a:lnTo>
                  <a:pt x="3307637" y="3429000"/>
                </a:lnTo>
                <a:lnTo>
                  <a:pt x="3308095" y="3426621"/>
                </a:lnTo>
                <a:cubicBezTo>
                  <a:pt x="3308095" y="3354043"/>
                  <a:pt x="3280736" y="3281466"/>
                  <a:pt x="3226017" y="3226735"/>
                </a:cubicBezTo>
                <a:cubicBezTo>
                  <a:pt x="0" y="0"/>
                  <a:pt x="0" y="0"/>
                  <a:pt x="0" y="0"/>
                </a:cubicBezTo>
                <a:close/>
              </a:path>
            </a:pathLst>
          </a:custGeom>
        </p:spPr>
      </p:pic>
      <p:sp>
        <p:nvSpPr>
          <p:cNvPr id="2" name="Title 1">
            <a:extLst>
              <a:ext uri="{FF2B5EF4-FFF2-40B4-BE49-F238E27FC236}">
                <a16:creationId xmlns:a16="http://schemas.microsoft.com/office/drawing/2014/main" id="{1BDEAF10-45C4-4AA8-A9B8-81A556351D1A}"/>
              </a:ext>
            </a:extLst>
          </p:cNvPr>
          <p:cNvSpPr>
            <a:spLocks noGrp="1"/>
          </p:cNvSpPr>
          <p:nvPr>
            <p:ph type="ctrTitle"/>
          </p:nvPr>
        </p:nvSpPr>
        <p:spPr>
          <a:xfrm>
            <a:off x="541868" y="626533"/>
            <a:ext cx="5282758" cy="1278467"/>
          </a:xfrm>
        </p:spPr>
        <p:txBody>
          <a:bodyPr vert="horz" lIns="91440" tIns="45720" rIns="91440" bIns="45720" rtlCol="0" anchor="ctr">
            <a:normAutofit/>
          </a:bodyPr>
          <a:lstStyle/>
          <a:p>
            <a:pPr>
              <a:lnSpc>
                <a:spcPct val="90000"/>
              </a:lnSpc>
            </a:pPr>
            <a:r>
              <a:rPr lang="en-US" sz="2700">
                <a:solidFill>
                  <a:srgbClr val="FEFFFF"/>
                </a:solidFill>
              </a:rPr>
              <a:t>Case Studies of (3) Women Leaders in Higher Education (HE) Institutions</a:t>
            </a:r>
          </a:p>
        </p:txBody>
      </p:sp>
      <p:pic>
        <p:nvPicPr>
          <p:cNvPr id="42" name="Picture 41" descr="A group of people&#10;&#10;Description automatically generated with medium confidence">
            <a:extLst>
              <a:ext uri="{FF2B5EF4-FFF2-40B4-BE49-F238E27FC236}">
                <a16:creationId xmlns:a16="http://schemas.microsoft.com/office/drawing/2014/main" id="{9505CA1C-9786-4E65-AAB6-33605B7799AE}"/>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16887" r="3" b="3"/>
          <a:stretch/>
        </p:blipFill>
        <p:spPr>
          <a:xfrm>
            <a:off x="4857394" y="3429000"/>
            <a:ext cx="7334607" cy="3429000"/>
          </a:xfrm>
          <a:custGeom>
            <a:avLst/>
            <a:gdLst/>
            <a:ahLst/>
            <a:cxnLst/>
            <a:rect l="l" t="t" r="r" b="b"/>
            <a:pathLst>
              <a:path w="7334607" h="3429000">
                <a:moveTo>
                  <a:pt x="3312396" y="0"/>
                </a:moveTo>
                <a:lnTo>
                  <a:pt x="7334607" y="0"/>
                </a:lnTo>
                <a:lnTo>
                  <a:pt x="7334607" y="3429000"/>
                </a:lnTo>
                <a:lnTo>
                  <a:pt x="0" y="3429000"/>
                </a:lnTo>
                <a:cubicBezTo>
                  <a:pt x="3230776" y="197507"/>
                  <a:pt x="3230776" y="197507"/>
                  <a:pt x="3230776" y="197507"/>
                </a:cubicBezTo>
                <a:cubicBezTo>
                  <a:pt x="3258135" y="170142"/>
                  <a:pt x="3278655" y="138314"/>
                  <a:pt x="3292335" y="104256"/>
                </a:cubicBezTo>
                <a:close/>
              </a:path>
            </a:pathLst>
          </a:custGeom>
        </p:spPr>
      </p:pic>
      <p:sp>
        <p:nvSpPr>
          <p:cNvPr id="3" name="Subtitle 2">
            <a:extLst>
              <a:ext uri="{FF2B5EF4-FFF2-40B4-BE49-F238E27FC236}">
                <a16:creationId xmlns:a16="http://schemas.microsoft.com/office/drawing/2014/main" id="{F9AC4AD6-867B-426A-A672-6989A87A7BD1}"/>
              </a:ext>
            </a:extLst>
          </p:cNvPr>
          <p:cNvSpPr>
            <a:spLocks noGrp="1"/>
          </p:cNvSpPr>
          <p:nvPr>
            <p:ph type="subTitle" idx="1"/>
          </p:nvPr>
        </p:nvSpPr>
        <p:spPr>
          <a:xfrm>
            <a:off x="541869" y="2133599"/>
            <a:ext cx="5282758" cy="3809999"/>
          </a:xfrm>
        </p:spPr>
        <p:txBody>
          <a:bodyPr vert="horz" lIns="91440" tIns="45720" rIns="91440" bIns="45720" rtlCol="0">
            <a:normAutofit/>
          </a:bodyPr>
          <a:lstStyle/>
          <a:p>
            <a:pPr>
              <a:buFont typeface="Wingdings 3" charset="2"/>
              <a:buChar char=""/>
            </a:pPr>
            <a:r>
              <a:rPr lang="en-US" b="1">
                <a:solidFill>
                  <a:srgbClr val="FEFFFF"/>
                </a:solidFill>
              </a:rPr>
              <a:t>Dr. Barbara Cozza    cozzab@stjohns.edu</a:t>
            </a:r>
          </a:p>
          <a:p>
            <a:pPr>
              <a:buFont typeface="Wingdings 3" charset="2"/>
              <a:buChar char=""/>
            </a:pPr>
            <a:r>
              <a:rPr lang="en-US" b="1">
                <a:solidFill>
                  <a:srgbClr val="FEFFFF"/>
                </a:solidFill>
              </a:rPr>
              <a:t>Professor, Chairperson, Director of Administrative and Instructional Leadership</a:t>
            </a:r>
          </a:p>
          <a:p>
            <a:pPr>
              <a:buFont typeface="Wingdings 3" charset="2"/>
              <a:buChar char=""/>
            </a:pPr>
            <a:r>
              <a:rPr lang="en-US" b="1">
                <a:solidFill>
                  <a:srgbClr val="FEFFFF"/>
                </a:solidFill>
              </a:rPr>
              <a:t>Educational Leadership - Department of Administrative and Instructional Leadership</a:t>
            </a:r>
          </a:p>
          <a:p>
            <a:pPr>
              <a:buFont typeface="Wingdings 3" charset="2"/>
              <a:buChar char=""/>
            </a:pPr>
            <a:r>
              <a:rPr lang="en-US" b="1">
                <a:solidFill>
                  <a:srgbClr val="FEFFFF"/>
                </a:solidFill>
              </a:rPr>
              <a:t>St. John’s University</a:t>
            </a:r>
          </a:p>
          <a:p>
            <a:pPr>
              <a:buFont typeface="Wingdings 3" charset="2"/>
              <a:buChar char=""/>
            </a:pPr>
            <a:endParaRPr lang="en-US" dirty="0">
              <a:solidFill>
                <a:srgbClr val="FEFFFF"/>
              </a:solidFill>
            </a:endParaRPr>
          </a:p>
        </p:txBody>
      </p:sp>
      <p:sp>
        <p:nvSpPr>
          <p:cNvPr id="7" name="TextBox 6">
            <a:extLst>
              <a:ext uri="{FF2B5EF4-FFF2-40B4-BE49-F238E27FC236}">
                <a16:creationId xmlns:a16="http://schemas.microsoft.com/office/drawing/2014/main" id="{6C3AB513-618E-452E-8C9F-2D9A8144D16C}"/>
              </a:ext>
            </a:extLst>
          </p:cNvPr>
          <p:cNvSpPr txBox="1"/>
          <p:nvPr/>
        </p:nvSpPr>
        <p:spPr>
          <a:xfrm>
            <a:off x="9341541" y="6870700"/>
            <a:ext cx="285045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www.peoplemattersglobal.com/article/leadership/womens-rights-at-workplace-24862">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3562265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0008E-33DB-455E-ACA5-CDFDCA8DFE45}"/>
              </a:ext>
            </a:extLst>
          </p:cNvPr>
          <p:cNvSpPr>
            <a:spLocks noGrp="1"/>
          </p:cNvSpPr>
          <p:nvPr>
            <p:ph type="title"/>
          </p:nvPr>
        </p:nvSpPr>
        <p:spPr/>
        <p:txBody>
          <a:bodyPr/>
          <a:lstStyle/>
          <a:p>
            <a:r>
              <a:rPr lang="en-US" dirty="0"/>
              <a:t>Gender and Leadership</a:t>
            </a:r>
          </a:p>
        </p:txBody>
      </p:sp>
      <p:sp>
        <p:nvSpPr>
          <p:cNvPr id="3" name="Content Placeholder 2">
            <a:extLst>
              <a:ext uri="{FF2B5EF4-FFF2-40B4-BE49-F238E27FC236}">
                <a16:creationId xmlns:a16="http://schemas.microsoft.com/office/drawing/2014/main" id="{45C9A849-AD15-42A1-8920-A77E47942D09}"/>
              </a:ext>
            </a:extLst>
          </p:cNvPr>
          <p:cNvSpPr>
            <a:spLocks noGrp="1"/>
          </p:cNvSpPr>
          <p:nvPr>
            <p:ph idx="1"/>
          </p:nvPr>
        </p:nvSpPr>
        <p:spPr>
          <a:solidFill>
            <a:schemeClr val="tx2">
              <a:lumMod val="40000"/>
              <a:lumOff val="60000"/>
            </a:schemeClr>
          </a:solidFill>
        </p:spPr>
        <p:txBody>
          <a:bodyPr/>
          <a:lstStyle/>
          <a:p>
            <a:pPr marL="0" indent="0">
              <a:buNone/>
            </a:pPr>
            <a:r>
              <a:rPr lang="en-US" b="1" i="1" dirty="0"/>
              <a:t>Two opposite currents need to be adopted in the workplace.</a:t>
            </a:r>
          </a:p>
          <a:p>
            <a:pPr marL="0" indent="0">
              <a:buNone/>
            </a:pPr>
            <a:endParaRPr lang="en-US" b="1" i="1" dirty="0"/>
          </a:p>
          <a:p>
            <a:pPr marL="0" indent="0">
              <a:buNone/>
            </a:pPr>
            <a:r>
              <a:rPr lang="en-US" b="1" i="1" dirty="0"/>
              <a:t>Develop behaviors that do not deviate from female role expectations but masculine enough to gain credibility as a professional</a:t>
            </a:r>
          </a:p>
        </p:txBody>
      </p:sp>
      <p:graphicFrame>
        <p:nvGraphicFramePr>
          <p:cNvPr id="4" name="Diagram 3">
            <a:extLst>
              <a:ext uri="{FF2B5EF4-FFF2-40B4-BE49-F238E27FC236}">
                <a16:creationId xmlns:a16="http://schemas.microsoft.com/office/drawing/2014/main" id="{522E8856-914F-444F-9647-7A3A4E41111B}"/>
              </a:ext>
            </a:extLst>
          </p:cNvPr>
          <p:cNvGraphicFramePr/>
          <p:nvPr>
            <p:extLst>
              <p:ext uri="{D42A27DB-BD31-4B8C-83A1-F6EECF244321}">
                <p14:modId xmlns:p14="http://schemas.microsoft.com/office/powerpoint/2010/main" val="1639511305"/>
              </p:ext>
            </p:extLst>
          </p:nvPr>
        </p:nvGraphicFramePr>
        <p:xfrm>
          <a:off x="5274365" y="3429000"/>
          <a:ext cx="3604592" cy="2482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154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9E155-1B34-48F3-A803-5E10984B547B}"/>
              </a:ext>
            </a:extLst>
          </p:cNvPr>
          <p:cNvSpPr>
            <a:spLocks noGrp="1"/>
          </p:cNvSpPr>
          <p:nvPr>
            <p:ph type="title"/>
          </p:nvPr>
        </p:nvSpPr>
        <p:spPr/>
        <p:txBody>
          <a:bodyPr/>
          <a:lstStyle/>
          <a:p>
            <a:r>
              <a:rPr lang="en-US" dirty="0"/>
              <a:t>Today the Role of the Women Leader</a:t>
            </a:r>
          </a:p>
        </p:txBody>
      </p:sp>
      <p:sp>
        <p:nvSpPr>
          <p:cNvPr id="3" name="Content Placeholder 2">
            <a:extLst>
              <a:ext uri="{FF2B5EF4-FFF2-40B4-BE49-F238E27FC236}">
                <a16:creationId xmlns:a16="http://schemas.microsoft.com/office/drawing/2014/main" id="{7F29AF7B-DAC7-46ED-BBB1-9884FAD72CF2}"/>
              </a:ext>
            </a:extLst>
          </p:cNvPr>
          <p:cNvSpPr>
            <a:spLocks noGrp="1"/>
          </p:cNvSpPr>
          <p:nvPr>
            <p:ph idx="1"/>
          </p:nvPr>
        </p:nvSpPr>
        <p:spPr>
          <a:solidFill>
            <a:schemeClr val="accent3">
              <a:lumMod val="20000"/>
              <a:lumOff val="80000"/>
            </a:schemeClr>
          </a:solidFill>
        </p:spPr>
        <p:txBody>
          <a:bodyPr/>
          <a:lstStyle/>
          <a:p>
            <a:pPr marL="0" indent="0">
              <a:buNone/>
            </a:pPr>
            <a:r>
              <a:rPr lang="en-US" dirty="0"/>
              <a:t>The role</a:t>
            </a:r>
          </a:p>
          <a:p>
            <a:r>
              <a:rPr lang="en-US" dirty="0"/>
              <a:t>Transcend the traditional notion to Instructional leader</a:t>
            </a:r>
          </a:p>
          <a:p>
            <a:endParaRPr lang="en-US" dirty="0"/>
          </a:p>
          <a:p>
            <a:r>
              <a:rPr lang="en-US" dirty="0"/>
              <a:t>No longer manager (i.e. making decisions about how things should be done to sustain organizational efficiency)</a:t>
            </a:r>
          </a:p>
          <a:p>
            <a:endParaRPr lang="en-US" dirty="0"/>
          </a:p>
          <a:p>
            <a:r>
              <a:rPr lang="en-US" b="1" i="1" dirty="0"/>
              <a:t>Today, 21</a:t>
            </a:r>
            <a:r>
              <a:rPr lang="en-US" b="1" i="1" baseline="30000" dirty="0"/>
              <a:t>st</a:t>
            </a:r>
            <a:r>
              <a:rPr lang="en-US" b="1" i="1" dirty="0"/>
              <a:t> Century Instructional Leader Sets Goals (i.e. contribute heavily to school improvement restricting or re-culturing and school effectiveness – instructional leadership, discipline, supervision, fundraising, public relations, student improvement and fiscal management – more accountability</a:t>
            </a:r>
          </a:p>
        </p:txBody>
      </p:sp>
    </p:spTree>
    <p:extLst>
      <p:ext uri="{BB962C8B-B14F-4D97-AF65-F5344CB8AC3E}">
        <p14:creationId xmlns:p14="http://schemas.microsoft.com/office/powerpoint/2010/main" val="1650756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8685-51CA-45BC-AE3F-5A707CE13710}"/>
              </a:ext>
            </a:extLst>
          </p:cNvPr>
          <p:cNvSpPr>
            <a:spLocks noGrp="1"/>
          </p:cNvSpPr>
          <p:nvPr>
            <p:ph type="title"/>
          </p:nvPr>
        </p:nvSpPr>
        <p:spPr>
          <a:xfrm>
            <a:off x="2592925" y="624110"/>
            <a:ext cx="8911687" cy="1280890"/>
          </a:xfrm>
        </p:spPr>
        <p:txBody>
          <a:bodyPr/>
          <a:lstStyle/>
          <a:p>
            <a:pPr algn="ctr"/>
            <a:r>
              <a:rPr lang="en-US" b="1" i="1" dirty="0"/>
              <a:t>Trends of Women Leaders in Higher Education</a:t>
            </a:r>
          </a:p>
        </p:txBody>
      </p:sp>
      <p:sp>
        <p:nvSpPr>
          <p:cNvPr id="3" name="Content Placeholder 2">
            <a:extLst>
              <a:ext uri="{FF2B5EF4-FFF2-40B4-BE49-F238E27FC236}">
                <a16:creationId xmlns:a16="http://schemas.microsoft.com/office/drawing/2014/main" id="{85517F6A-D964-4D00-B723-C8EBE1F5783E}"/>
              </a:ext>
            </a:extLst>
          </p:cNvPr>
          <p:cNvSpPr>
            <a:spLocks noGrp="1"/>
          </p:cNvSpPr>
          <p:nvPr>
            <p:ph idx="1"/>
          </p:nvPr>
        </p:nvSpPr>
        <p:spPr>
          <a:solidFill>
            <a:schemeClr val="accent2">
              <a:lumMod val="20000"/>
              <a:lumOff val="80000"/>
            </a:schemeClr>
          </a:solidFill>
        </p:spPr>
        <p:txBody>
          <a:bodyPr/>
          <a:lstStyle/>
          <a:p>
            <a:r>
              <a:rPr lang="en-US" b="1" dirty="0"/>
              <a:t>Women tend to be transformational leaders</a:t>
            </a:r>
          </a:p>
          <a:p>
            <a:r>
              <a:rPr lang="en-US" b="1" dirty="0"/>
              <a:t>Focus on care of students and their academic success</a:t>
            </a:r>
          </a:p>
          <a:p>
            <a:r>
              <a:rPr lang="en-US" b="1" dirty="0"/>
              <a:t>Building relationships with others to achieve common goals – women value close relationships with colleagues, staff, parents, community and board members</a:t>
            </a:r>
          </a:p>
          <a:p>
            <a:r>
              <a:rPr lang="en-US" b="1" dirty="0"/>
              <a:t>Leadership style is more democratic, sharing, inclusive and collaborative</a:t>
            </a:r>
          </a:p>
          <a:p>
            <a:r>
              <a:rPr lang="en-US" b="1" dirty="0"/>
              <a:t>Vision is through shared decision-making, problem solving to find the solution of the problem for the general good. Decisions are based on what is in the best interest of the students, what is right, and not necessarily on policies and power (value influence).</a:t>
            </a:r>
          </a:p>
        </p:txBody>
      </p:sp>
    </p:spTree>
    <p:extLst>
      <p:ext uri="{BB962C8B-B14F-4D97-AF65-F5344CB8AC3E}">
        <p14:creationId xmlns:p14="http://schemas.microsoft.com/office/powerpoint/2010/main" val="1633008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BC39903-B99E-43DF-8347-DEF12CF81CF1}"/>
              </a:ext>
            </a:extLst>
          </p:cNvPr>
          <p:cNvSpPr>
            <a:spLocks noGrp="1"/>
          </p:cNvSpPr>
          <p:nvPr>
            <p:ph type="title"/>
          </p:nvPr>
        </p:nvSpPr>
        <p:spPr>
          <a:xfrm>
            <a:off x="1259893" y="3101093"/>
            <a:ext cx="2454052" cy="3029344"/>
          </a:xfrm>
        </p:spPr>
        <p:txBody>
          <a:bodyPr>
            <a:normAutofit/>
          </a:bodyPr>
          <a:lstStyle/>
          <a:p>
            <a:pPr>
              <a:lnSpc>
                <a:spcPct val="90000"/>
              </a:lnSpc>
            </a:pPr>
            <a:r>
              <a:rPr lang="en-US" sz="3000" dirty="0">
                <a:solidFill>
                  <a:schemeClr val="bg1"/>
                </a:solidFill>
              </a:rPr>
              <a:t>Female Leadership – Interactive leadership (Rosener, 1990)</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340DF3D-6DBD-4EFE-9A86-F70E6DBBBAF8}"/>
              </a:ext>
            </a:extLst>
          </p:cNvPr>
          <p:cNvSpPr>
            <a:spLocks noGrp="1"/>
          </p:cNvSpPr>
          <p:nvPr>
            <p:ph idx="1"/>
          </p:nvPr>
        </p:nvSpPr>
        <p:spPr>
          <a:xfrm>
            <a:off x="4706578" y="589722"/>
            <a:ext cx="6798033" cy="5321500"/>
          </a:xfrm>
        </p:spPr>
        <p:txBody>
          <a:bodyPr anchor="ctr">
            <a:normAutofit/>
          </a:bodyPr>
          <a:lstStyle/>
          <a:p>
            <a:r>
              <a:rPr lang="en-US" b="1" dirty="0"/>
              <a:t>Encourage participation;</a:t>
            </a:r>
          </a:p>
          <a:p>
            <a:endParaRPr lang="en-US" b="1" dirty="0"/>
          </a:p>
          <a:p>
            <a:r>
              <a:rPr lang="en-US" b="1" dirty="0"/>
              <a:t>Share power and information;</a:t>
            </a:r>
          </a:p>
          <a:p>
            <a:endParaRPr lang="en-US" b="1" dirty="0"/>
          </a:p>
          <a:p>
            <a:r>
              <a:rPr lang="en-US" b="1" dirty="0"/>
              <a:t>Enhance self-worth;</a:t>
            </a:r>
          </a:p>
          <a:p>
            <a:endParaRPr lang="en-US" b="1" dirty="0"/>
          </a:p>
          <a:p>
            <a:r>
              <a:rPr lang="en-US" b="1" dirty="0"/>
              <a:t>Change self interests for an overall good;</a:t>
            </a:r>
          </a:p>
          <a:p>
            <a:endParaRPr lang="en-US" b="1" dirty="0"/>
          </a:p>
          <a:p>
            <a:r>
              <a:rPr lang="en-US" b="1" dirty="0"/>
              <a:t>Relate power to interpersonal skills; and</a:t>
            </a:r>
          </a:p>
          <a:p>
            <a:endParaRPr lang="en-US" b="1" dirty="0"/>
          </a:p>
          <a:p>
            <a:r>
              <a:rPr lang="en-US" b="1" dirty="0"/>
              <a:t>Believe in better performance when feeling good</a:t>
            </a:r>
          </a:p>
        </p:txBody>
      </p:sp>
    </p:spTree>
    <p:extLst>
      <p:ext uri="{BB962C8B-B14F-4D97-AF65-F5344CB8AC3E}">
        <p14:creationId xmlns:p14="http://schemas.microsoft.com/office/powerpoint/2010/main" val="2443082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044B5-7CD9-4A8F-88E4-D5AB2A45654B}"/>
              </a:ext>
            </a:extLst>
          </p:cNvPr>
          <p:cNvSpPr>
            <a:spLocks noGrp="1"/>
          </p:cNvSpPr>
          <p:nvPr>
            <p:ph type="title"/>
          </p:nvPr>
        </p:nvSpPr>
        <p:spPr>
          <a:xfrm>
            <a:off x="1687669" y="624110"/>
            <a:ext cx="4137059" cy="1280890"/>
          </a:xfrm>
        </p:spPr>
        <p:txBody>
          <a:bodyPr>
            <a:normAutofit/>
          </a:bodyPr>
          <a:lstStyle/>
          <a:p>
            <a:pPr>
              <a:lnSpc>
                <a:spcPct val="90000"/>
              </a:lnSpc>
            </a:pPr>
            <a:r>
              <a:rPr lang="en-US" sz="2200" dirty="0"/>
              <a:t>Why the </a:t>
            </a:r>
            <a:r>
              <a:rPr lang="en-US" sz="2200" u="sng" dirty="0"/>
              <a:t>GENDER GAP </a:t>
            </a:r>
            <a:r>
              <a:rPr lang="en-US" sz="2200" dirty="0"/>
              <a:t>in Higher Education? Potential Sources of the Problem </a:t>
            </a:r>
          </a:p>
        </p:txBody>
      </p:sp>
      <p:sp>
        <p:nvSpPr>
          <p:cNvPr id="3" name="Content Placeholder 2">
            <a:extLst>
              <a:ext uri="{FF2B5EF4-FFF2-40B4-BE49-F238E27FC236}">
                <a16:creationId xmlns:a16="http://schemas.microsoft.com/office/drawing/2014/main" id="{3A1BBF61-CAC7-496C-A2ED-AE9A35BAEEA2}"/>
              </a:ext>
            </a:extLst>
          </p:cNvPr>
          <p:cNvSpPr>
            <a:spLocks noGrp="1"/>
          </p:cNvSpPr>
          <p:nvPr>
            <p:ph idx="1"/>
          </p:nvPr>
        </p:nvSpPr>
        <p:spPr>
          <a:xfrm>
            <a:off x="1683954" y="1698171"/>
            <a:ext cx="5428045" cy="4934857"/>
          </a:xfrm>
        </p:spPr>
        <p:txBody>
          <a:bodyPr>
            <a:noAutofit/>
          </a:bodyPr>
          <a:lstStyle/>
          <a:p>
            <a:pPr>
              <a:lnSpc>
                <a:spcPct val="90000"/>
              </a:lnSpc>
            </a:pPr>
            <a:r>
              <a:rPr lang="en-US" b="1" i="1" dirty="0">
                <a:solidFill>
                  <a:srgbClr val="000000"/>
                </a:solidFill>
              </a:rPr>
              <a:t>Role Models and Mentor</a:t>
            </a:r>
          </a:p>
          <a:p>
            <a:pPr>
              <a:lnSpc>
                <a:spcPct val="90000"/>
              </a:lnSpc>
            </a:pPr>
            <a:endParaRPr lang="en-US" b="1" i="1" dirty="0">
              <a:solidFill>
                <a:srgbClr val="000000"/>
              </a:solidFill>
            </a:endParaRPr>
          </a:p>
          <a:p>
            <a:pPr>
              <a:lnSpc>
                <a:spcPct val="90000"/>
              </a:lnSpc>
            </a:pPr>
            <a:r>
              <a:rPr lang="en-US" b="1" i="1" dirty="0">
                <a:solidFill>
                  <a:srgbClr val="000000"/>
                </a:solidFill>
              </a:rPr>
              <a:t>Leadership Stereotypes </a:t>
            </a:r>
          </a:p>
          <a:p>
            <a:pPr>
              <a:lnSpc>
                <a:spcPct val="90000"/>
              </a:lnSpc>
            </a:pPr>
            <a:endParaRPr lang="en-US" b="1" i="1" dirty="0">
              <a:solidFill>
                <a:srgbClr val="000000"/>
              </a:solidFill>
            </a:endParaRPr>
          </a:p>
          <a:p>
            <a:pPr>
              <a:lnSpc>
                <a:spcPct val="90000"/>
              </a:lnSpc>
            </a:pPr>
            <a:r>
              <a:rPr lang="en-US" b="1" i="1" dirty="0">
                <a:solidFill>
                  <a:srgbClr val="000000"/>
                </a:solidFill>
              </a:rPr>
              <a:t>Pipeline for Higher Education Leaders </a:t>
            </a:r>
          </a:p>
          <a:p>
            <a:pPr>
              <a:lnSpc>
                <a:spcPct val="90000"/>
              </a:lnSpc>
            </a:pPr>
            <a:endParaRPr lang="en-US" b="1" i="1" dirty="0">
              <a:solidFill>
                <a:srgbClr val="000000"/>
              </a:solidFill>
            </a:endParaRPr>
          </a:p>
          <a:p>
            <a:pPr>
              <a:lnSpc>
                <a:spcPct val="90000"/>
              </a:lnSpc>
            </a:pPr>
            <a:r>
              <a:rPr lang="en-US" b="1" i="1" dirty="0">
                <a:solidFill>
                  <a:srgbClr val="000000"/>
                </a:solidFill>
              </a:rPr>
              <a:t>Work-life Balance</a:t>
            </a:r>
          </a:p>
          <a:p>
            <a:pPr>
              <a:lnSpc>
                <a:spcPct val="90000"/>
              </a:lnSpc>
            </a:pPr>
            <a:endParaRPr lang="en-US" b="1" i="1" dirty="0">
              <a:solidFill>
                <a:srgbClr val="000000"/>
              </a:solidFill>
            </a:endParaRPr>
          </a:p>
          <a:p>
            <a:pPr>
              <a:lnSpc>
                <a:spcPct val="90000"/>
              </a:lnSpc>
            </a:pPr>
            <a:r>
              <a:rPr lang="en-US" b="1" i="1" dirty="0">
                <a:solidFill>
                  <a:srgbClr val="000000"/>
                </a:solidFill>
              </a:rPr>
              <a:t>Reasons for Entering Higher Education</a:t>
            </a:r>
          </a:p>
          <a:p>
            <a:pPr>
              <a:lnSpc>
                <a:spcPct val="90000"/>
              </a:lnSpc>
            </a:pPr>
            <a:endParaRPr lang="en-US" b="1" i="1" dirty="0">
              <a:solidFill>
                <a:srgbClr val="000000"/>
              </a:solidFill>
            </a:endParaRPr>
          </a:p>
          <a:p>
            <a:pPr>
              <a:lnSpc>
                <a:spcPct val="90000"/>
              </a:lnSpc>
            </a:pPr>
            <a:r>
              <a:rPr lang="en-US" b="1" i="1" dirty="0">
                <a:solidFill>
                  <a:srgbClr val="000000"/>
                </a:solidFill>
              </a:rPr>
              <a:t>Personal Wherewithal</a:t>
            </a:r>
          </a:p>
          <a:p>
            <a:pPr>
              <a:lnSpc>
                <a:spcPct val="90000"/>
              </a:lnSpc>
            </a:pPr>
            <a:endParaRPr lang="en-US" b="1" i="1" dirty="0">
              <a:solidFill>
                <a:srgbClr val="000000"/>
              </a:solidFill>
            </a:endParaRPr>
          </a:p>
          <a:p>
            <a:pPr>
              <a:lnSpc>
                <a:spcPct val="90000"/>
              </a:lnSpc>
            </a:pPr>
            <a:r>
              <a:rPr lang="en-US" b="1" i="1" dirty="0">
                <a:solidFill>
                  <a:srgbClr val="000000"/>
                </a:solidFill>
              </a:rPr>
              <a:t>Supportive Environment</a:t>
            </a:r>
          </a:p>
        </p:txBody>
      </p:sp>
      <p:pic>
        <p:nvPicPr>
          <p:cNvPr id="5" name="Picture 4">
            <a:extLst>
              <a:ext uri="{FF2B5EF4-FFF2-40B4-BE49-F238E27FC236}">
                <a16:creationId xmlns:a16="http://schemas.microsoft.com/office/drawing/2014/main" id="{0EBF87EE-32F8-4527-8914-CB712A1F3AD7}"/>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6255" r="9599" b="2"/>
          <a:stretch/>
        </p:blipFill>
        <p:spPr>
          <a:xfrm>
            <a:off x="7619156" y="645106"/>
            <a:ext cx="3924387" cy="3777623"/>
          </a:xfrm>
          <a:prstGeom prst="rect">
            <a:avLst/>
          </a:prstGeom>
        </p:spPr>
      </p:pic>
      <p:sp>
        <p:nvSpPr>
          <p:cNvPr id="6" name="TextBox 5">
            <a:extLst>
              <a:ext uri="{FF2B5EF4-FFF2-40B4-BE49-F238E27FC236}">
                <a16:creationId xmlns:a16="http://schemas.microsoft.com/office/drawing/2014/main" id="{4AFAB483-EB52-499F-9117-FB0A1565177C}"/>
              </a:ext>
            </a:extLst>
          </p:cNvPr>
          <p:cNvSpPr txBox="1"/>
          <p:nvPr/>
        </p:nvSpPr>
        <p:spPr>
          <a:xfrm>
            <a:off x="8670642" y="5692798"/>
            <a:ext cx="2872901"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www.damngoodyoga.com/2011/11/primary-friday-problem-solving-practice_25.html">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dirty="0">
              <a:solidFill>
                <a:srgbClr val="FFFFFF"/>
              </a:solidFill>
            </a:endParaRPr>
          </a:p>
        </p:txBody>
      </p:sp>
    </p:spTree>
    <p:extLst>
      <p:ext uri="{BB962C8B-B14F-4D97-AF65-F5344CB8AC3E}">
        <p14:creationId xmlns:p14="http://schemas.microsoft.com/office/powerpoint/2010/main" val="609833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214711-6C50-429D-B58F-582D49D1D630}"/>
              </a:ext>
            </a:extLst>
          </p:cNvPr>
          <p:cNvSpPr>
            <a:spLocks noGrp="1"/>
          </p:cNvSpPr>
          <p:nvPr>
            <p:ph type="title"/>
          </p:nvPr>
        </p:nvSpPr>
        <p:spPr>
          <a:xfrm>
            <a:off x="1259893" y="3101093"/>
            <a:ext cx="2454052" cy="3029344"/>
          </a:xfrm>
        </p:spPr>
        <p:txBody>
          <a:bodyPr>
            <a:normAutofit/>
          </a:bodyPr>
          <a:lstStyle/>
          <a:p>
            <a:r>
              <a:rPr lang="en-US" sz="2200" dirty="0">
                <a:solidFill>
                  <a:schemeClr val="bg1"/>
                </a:solidFill>
              </a:rPr>
              <a:t>The Research Study/Questions</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99ACEB63-EFE1-45FD-A844-819A5360C9CB}"/>
              </a:ext>
            </a:extLst>
          </p:cNvPr>
          <p:cNvGraphicFramePr>
            <a:graphicFrameLocks noGrp="1"/>
          </p:cNvGraphicFramePr>
          <p:nvPr>
            <p:ph idx="1"/>
            <p:extLst>
              <p:ext uri="{D42A27DB-BD31-4B8C-83A1-F6EECF244321}">
                <p14:modId xmlns:p14="http://schemas.microsoft.com/office/powerpoint/2010/main" val="2473566959"/>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4389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6582CD-7E52-4DA1-AAE6-9A21122FE8EE}"/>
              </a:ext>
            </a:extLst>
          </p:cNvPr>
          <p:cNvSpPr>
            <a:spLocks noGrp="1"/>
          </p:cNvSpPr>
          <p:nvPr>
            <p:ph type="title"/>
          </p:nvPr>
        </p:nvSpPr>
        <p:spPr>
          <a:xfrm>
            <a:off x="1259893" y="3101093"/>
            <a:ext cx="2454052" cy="3029344"/>
          </a:xfrm>
        </p:spPr>
        <p:txBody>
          <a:bodyPr>
            <a:normAutofit/>
          </a:bodyPr>
          <a:lstStyle/>
          <a:p>
            <a:r>
              <a:rPr lang="en-US" sz="2700" dirty="0">
                <a:solidFill>
                  <a:schemeClr val="bg1"/>
                </a:solidFill>
              </a:rPr>
              <a:t>Research Procedures – </a:t>
            </a:r>
            <a:br>
              <a:rPr lang="en-US" sz="2700" dirty="0">
                <a:solidFill>
                  <a:schemeClr val="bg1"/>
                </a:solidFill>
              </a:rPr>
            </a:br>
            <a:r>
              <a:rPr lang="en-US" sz="2700" dirty="0">
                <a:solidFill>
                  <a:schemeClr val="bg1"/>
                </a:solidFill>
              </a:rPr>
              <a:t>Triangulation of Data</a:t>
            </a:r>
          </a:p>
        </p:txBody>
      </p:sp>
      <p:sp>
        <p:nvSpPr>
          <p:cNvPr id="33"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4"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9CF2BF1-2194-4D8A-A0B5-BF71BDD9E249}"/>
              </a:ext>
            </a:extLst>
          </p:cNvPr>
          <p:cNvSpPr>
            <a:spLocks noGrp="1"/>
          </p:cNvSpPr>
          <p:nvPr>
            <p:ph idx="1"/>
          </p:nvPr>
        </p:nvSpPr>
        <p:spPr>
          <a:xfrm>
            <a:off x="4706578" y="589722"/>
            <a:ext cx="6798033" cy="5321500"/>
          </a:xfrm>
        </p:spPr>
        <p:txBody>
          <a:bodyPr anchor="ctr">
            <a:normAutofit/>
          </a:bodyPr>
          <a:lstStyle/>
          <a:p>
            <a:r>
              <a:rPr lang="en-US" b="1" dirty="0"/>
              <a:t>Research Assistant and myself visited each sample population at each campus.  </a:t>
            </a:r>
          </a:p>
          <a:p>
            <a:endParaRPr lang="en-US" b="1" dirty="0"/>
          </a:p>
          <a:p>
            <a:r>
              <a:rPr lang="en-US" b="1" dirty="0"/>
              <a:t>Interview: We interviewed the candidate using open-ended interview questions based on three phase process (Speidman, 2013). Phase I Background; Phase II Context; Phase III Reflection</a:t>
            </a:r>
          </a:p>
          <a:p>
            <a:endParaRPr lang="en-US" b="1" dirty="0"/>
          </a:p>
          <a:p>
            <a:r>
              <a:rPr lang="en-US" b="1" dirty="0"/>
              <a:t>Observation: Then, we observed a cabinet meeting with members of the cabinet that are supervised under the candidate.</a:t>
            </a:r>
          </a:p>
          <a:p>
            <a:endParaRPr lang="en-US" b="1" dirty="0"/>
          </a:p>
          <a:p>
            <a:r>
              <a:rPr lang="en-US" b="1" dirty="0"/>
              <a:t>Artifact: Finally, each candidate submitted an artifact that represented her leadership style in some way.</a:t>
            </a:r>
          </a:p>
        </p:txBody>
      </p:sp>
    </p:spTree>
    <p:extLst>
      <p:ext uri="{BB962C8B-B14F-4D97-AF65-F5344CB8AC3E}">
        <p14:creationId xmlns:p14="http://schemas.microsoft.com/office/powerpoint/2010/main" val="3657367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849B47-7DDD-46FA-8D48-B8C5EA67F883}"/>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Multi-case Study Women Leader Samples in NY, CT, NJ</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2586558-D20D-433D-BB40-F03A4AD5AFE6}"/>
              </a:ext>
            </a:extLst>
          </p:cNvPr>
          <p:cNvSpPr>
            <a:spLocks noGrp="1"/>
          </p:cNvSpPr>
          <p:nvPr>
            <p:ph idx="1"/>
          </p:nvPr>
        </p:nvSpPr>
        <p:spPr>
          <a:xfrm>
            <a:off x="4706578" y="589722"/>
            <a:ext cx="6798033" cy="5321500"/>
          </a:xfrm>
        </p:spPr>
        <p:txBody>
          <a:bodyPr anchor="ctr">
            <a:normAutofit/>
          </a:bodyPr>
          <a:lstStyle/>
          <a:p>
            <a:r>
              <a:rPr lang="en-US" dirty="0"/>
              <a:t>Case Study #1- </a:t>
            </a:r>
          </a:p>
          <a:p>
            <a:r>
              <a:rPr lang="en-US" dirty="0"/>
              <a:t>Woman in her late 40s is the Vice President of a 2-year Community College in New York. (NY) </a:t>
            </a:r>
          </a:p>
          <a:p>
            <a:endParaRPr lang="en-US" dirty="0"/>
          </a:p>
          <a:p>
            <a:r>
              <a:rPr lang="en-US" dirty="0"/>
              <a:t>Case Study #2</a:t>
            </a:r>
          </a:p>
          <a:p>
            <a:r>
              <a:rPr lang="en-US" dirty="0"/>
              <a:t>Woman in her early 60s is the Vice President of a 4-year university (CT)</a:t>
            </a:r>
          </a:p>
          <a:p>
            <a:endParaRPr lang="en-US" dirty="0"/>
          </a:p>
          <a:p>
            <a:r>
              <a:rPr lang="en-US" dirty="0"/>
              <a:t>Case Study #3</a:t>
            </a:r>
          </a:p>
          <a:p>
            <a:r>
              <a:rPr lang="en-US" dirty="0"/>
              <a:t>Woman in her mid 60s is the President of a 2-year Community College (NJ)</a:t>
            </a:r>
          </a:p>
        </p:txBody>
      </p:sp>
    </p:spTree>
    <p:extLst>
      <p:ext uri="{BB962C8B-B14F-4D97-AF65-F5344CB8AC3E}">
        <p14:creationId xmlns:p14="http://schemas.microsoft.com/office/powerpoint/2010/main" val="842015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CF033F-9CDB-4D9B-93B7-FFF3C488B553}"/>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Data Analysis – Coded Data</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2C2155F-4F98-4278-89C4-7A61D0E053DA}"/>
              </a:ext>
            </a:extLst>
          </p:cNvPr>
          <p:cNvSpPr>
            <a:spLocks noGrp="1"/>
          </p:cNvSpPr>
          <p:nvPr>
            <p:ph idx="1"/>
          </p:nvPr>
        </p:nvSpPr>
        <p:spPr>
          <a:xfrm>
            <a:off x="4706578" y="589722"/>
            <a:ext cx="6798033" cy="5321500"/>
          </a:xfrm>
        </p:spPr>
        <p:txBody>
          <a:bodyPr anchor="ctr">
            <a:normAutofit/>
          </a:bodyPr>
          <a:lstStyle/>
          <a:p>
            <a:r>
              <a:rPr lang="en-US" dirty="0"/>
              <a:t>Analysis </a:t>
            </a:r>
          </a:p>
          <a:p>
            <a:endParaRPr lang="en-US" dirty="0"/>
          </a:p>
          <a:p>
            <a:pPr marL="0" indent="0">
              <a:buNone/>
            </a:pPr>
            <a:r>
              <a:rPr lang="en-US" dirty="0"/>
              <a:t>Why the Gender Gap in Higher Education?</a:t>
            </a:r>
          </a:p>
          <a:p>
            <a:r>
              <a:rPr lang="en-US" dirty="0"/>
              <a:t>Potential sources – coded data to see if these women overcame the Gender Gap concerns, and if so, how, they did it</a:t>
            </a:r>
          </a:p>
          <a:p>
            <a:pPr lvl="0"/>
            <a:endParaRPr lang="en-US" dirty="0"/>
          </a:p>
          <a:p>
            <a:r>
              <a:rPr lang="en-US" dirty="0"/>
              <a:t>Feminine Leadership Styles – the trends that influence these women HE leaders</a:t>
            </a:r>
          </a:p>
          <a:p>
            <a:endParaRPr lang="en-US" dirty="0"/>
          </a:p>
          <a:p>
            <a:endParaRPr lang="en-US" dirty="0"/>
          </a:p>
        </p:txBody>
      </p:sp>
    </p:spTree>
    <p:extLst>
      <p:ext uri="{BB962C8B-B14F-4D97-AF65-F5344CB8AC3E}">
        <p14:creationId xmlns:p14="http://schemas.microsoft.com/office/powerpoint/2010/main" val="3466027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EBDDAE-A66D-47B2-BC7C-470A02ED8536}"/>
              </a:ext>
            </a:extLst>
          </p:cNvPr>
          <p:cNvSpPr>
            <a:spLocks noGrp="1"/>
          </p:cNvSpPr>
          <p:nvPr>
            <p:ph type="title"/>
          </p:nvPr>
        </p:nvSpPr>
        <p:spPr>
          <a:xfrm>
            <a:off x="1259893" y="3101093"/>
            <a:ext cx="2454052" cy="3029344"/>
          </a:xfrm>
        </p:spPr>
        <p:txBody>
          <a:bodyPr>
            <a:normAutofit/>
          </a:bodyPr>
          <a:lstStyle/>
          <a:p>
            <a:r>
              <a:rPr lang="en-US" sz="3000" dirty="0">
                <a:solidFill>
                  <a:schemeClr val="bg1"/>
                </a:solidFill>
              </a:rPr>
              <a:t>Findings – Participants had mentors – mostly male </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1A7BC23-56DE-4223-BE29-2808E3FBA5D3}"/>
              </a:ext>
            </a:extLst>
          </p:cNvPr>
          <p:cNvSpPr>
            <a:spLocks noGrp="1"/>
          </p:cNvSpPr>
          <p:nvPr>
            <p:ph idx="1"/>
          </p:nvPr>
        </p:nvSpPr>
        <p:spPr>
          <a:xfrm>
            <a:off x="4706578" y="589722"/>
            <a:ext cx="6798033" cy="5321500"/>
          </a:xfrm>
        </p:spPr>
        <p:txBody>
          <a:bodyPr anchor="ctr">
            <a:normAutofit/>
          </a:bodyPr>
          <a:lstStyle/>
          <a:p>
            <a:pPr marL="0" indent="0">
              <a:buNone/>
            </a:pPr>
            <a:r>
              <a:rPr lang="en-US" b="1" dirty="0"/>
              <a:t>How has the woman leader successfully achieved the leadership position in the HE organization, despite the odds relating to the gender gap?    </a:t>
            </a:r>
          </a:p>
          <a:p>
            <a:r>
              <a:rPr lang="en-US" b="1" dirty="0"/>
              <a:t>Case Study #1   Had male mentors – “I started my engineering career as faculty member with a male chairperson.  He encouraged me to move to leadership.”  She was encouraged to pursue EdD by a male leader in the community because “ the Board would like to hire her as president if she has a doctorate degree.”</a:t>
            </a:r>
          </a:p>
          <a:p>
            <a:r>
              <a:rPr lang="en-US" b="1" dirty="0"/>
              <a:t>Case Study #2  “My father influenced me as we argued to how to run a family business.”  Also, “I work well with the male Provost by supporting his ideas, for the good of the university.”</a:t>
            </a:r>
          </a:p>
          <a:p>
            <a:r>
              <a:rPr lang="en-US" b="1" dirty="0"/>
              <a:t>Case Study #3 “Basketball coach, Mary Tyler More, 100 yr. old mother, and a male president that scanned me for president because I am bossy.”</a:t>
            </a:r>
          </a:p>
          <a:p>
            <a:endParaRPr lang="en-US" b="1" dirty="0"/>
          </a:p>
          <a:p>
            <a:endParaRPr lang="en-US" b="1" dirty="0"/>
          </a:p>
          <a:p>
            <a:endParaRPr lang="en-US" dirty="0"/>
          </a:p>
        </p:txBody>
      </p:sp>
    </p:spTree>
    <p:extLst>
      <p:ext uri="{BB962C8B-B14F-4D97-AF65-F5344CB8AC3E}">
        <p14:creationId xmlns:p14="http://schemas.microsoft.com/office/powerpoint/2010/main" val="182679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CCB1CE-90EF-4896-AC9B-DFE5194DCF95}"/>
              </a:ext>
            </a:extLst>
          </p:cNvPr>
          <p:cNvSpPr>
            <a:spLocks noGrp="1"/>
          </p:cNvSpPr>
          <p:nvPr>
            <p:ph type="title"/>
          </p:nvPr>
        </p:nvSpPr>
        <p:spPr>
          <a:xfrm>
            <a:off x="3373062" y="624110"/>
            <a:ext cx="8131550" cy="1280890"/>
          </a:xfrm>
        </p:spPr>
        <p:txBody>
          <a:bodyPr>
            <a:normAutofit/>
          </a:bodyPr>
          <a:lstStyle/>
          <a:p>
            <a:r>
              <a:rPr lang="en-US" b="1" dirty="0"/>
              <a:t>Focus of Study Presentation</a:t>
            </a:r>
          </a:p>
        </p:txBody>
      </p:sp>
      <p:sp>
        <p:nvSpPr>
          <p:cNvPr id="22" name="Rectangle 2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2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3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8" name="Group 3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3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4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4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4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4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5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5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EACB566-218F-4D5F-98E1-F668AA2E5801}"/>
              </a:ext>
            </a:extLst>
          </p:cNvPr>
          <p:cNvSpPr>
            <a:spLocks noGrp="1"/>
          </p:cNvSpPr>
          <p:nvPr>
            <p:ph idx="1"/>
          </p:nvPr>
        </p:nvSpPr>
        <p:spPr>
          <a:xfrm>
            <a:off x="3373062" y="2133600"/>
            <a:ext cx="8131550" cy="3777622"/>
          </a:xfrm>
        </p:spPr>
        <p:txBody>
          <a:bodyPr>
            <a:normAutofit/>
          </a:bodyPr>
          <a:lstStyle/>
          <a:p>
            <a:r>
              <a:rPr lang="en-US" b="1" dirty="0"/>
              <a:t>Conducted multi-case studies of women leaders in three different  higher education institutions.</a:t>
            </a:r>
          </a:p>
          <a:p>
            <a:r>
              <a:rPr lang="en-US" b="1" dirty="0"/>
              <a:t>Aim was to gain an in-depth understanding of a phenomenon in its natural setting – search for cross case patterns of overcoming the Women in HE Leadership gender gap</a:t>
            </a:r>
          </a:p>
          <a:p>
            <a:r>
              <a:rPr lang="en-US" b="1" dirty="0"/>
              <a:t>Conducted interviews, observed meetings, and collected artifacts</a:t>
            </a:r>
          </a:p>
          <a:p>
            <a:pPr marL="0" indent="0">
              <a:buNone/>
            </a:pPr>
            <a:r>
              <a:rPr lang="en-US" b="1" dirty="0"/>
              <a:t>Sample:  </a:t>
            </a:r>
          </a:p>
          <a:p>
            <a:r>
              <a:rPr lang="en-US" b="1" dirty="0"/>
              <a:t>CAO Vice President of Student Service   2 year college</a:t>
            </a:r>
          </a:p>
          <a:p>
            <a:r>
              <a:rPr lang="en-US" b="1" dirty="0"/>
              <a:t>CAO-COO Vice President Admin. &amp;Finance of  4 year  University</a:t>
            </a:r>
          </a:p>
          <a:p>
            <a:r>
              <a:rPr lang="en-US" b="1" dirty="0"/>
              <a:t>President  2 year college</a:t>
            </a:r>
          </a:p>
          <a:p>
            <a:pPr marL="1371600" lvl="3" indent="0">
              <a:buNone/>
            </a:pPr>
            <a:endParaRPr lang="en-US" dirty="0"/>
          </a:p>
        </p:txBody>
      </p:sp>
    </p:spTree>
    <p:extLst>
      <p:ext uri="{BB962C8B-B14F-4D97-AF65-F5344CB8AC3E}">
        <p14:creationId xmlns:p14="http://schemas.microsoft.com/office/powerpoint/2010/main" val="1751945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099421A-D1AD-4F24-98F2-85EB79FFA829}"/>
              </a:ext>
            </a:extLst>
          </p:cNvPr>
          <p:cNvSpPr>
            <a:spLocks noGrp="1"/>
          </p:cNvSpPr>
          <p:nvPr>
            <p:ph type="title"/>
          </p:nvPr>
        </p:nvSpPr>
        <p:spPr>
          <a:xfrm>
            <a:off x="1794897" y="624110"/>
            <a:ext cx="9712998" cy="1280890"/>
          </a:xfrm>
        </p:spPr>
        <p:txBody>
          <a:bodyPr>
            <a:normAutofit/>
          </a:bodyPr>
          <a:lstStyle/>
          <a:p>
            <a:r>
              <a:rPr lang="en-US" sz="3300" dirty="0"/>
              <a:t>Findings -  </a:t>
            </a:r>
            <a:r>
              <a:rPr lang="en-US" sz="3300" b="1" dirty="0"/>
              <a:t>Data shows that all case study participants have different work-life balance:</a:t>
            </a:r>
            <a:endParaRPr lang="en-US" sz="3300" dirty="0"/>
          </a:p>
        </p:txBody>
      </p:sp>
      <p:sp>
        <p:nvSpPr>
          <p:cNvPr id="12" name="Rectangle 11">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 name="Content Placeholder 2">
            <a:extLst>
              <a:ext uri="{FF2B5EF4-FFF2-40B4-BE49-F238E27FC236}">
                <a16:creationId xmlns:a16="http://schemas.microsoft.com/office/drawing/2014/main" id="{225DCC59-6B6C-46E7-A7CD-767EDF781D01}"/>
              </a:ext>
            </a:extLst>
          </p:cNvPr>
          <p:cNvGraphicFramePr>
            <a:graphicFrameLocks noGrp="1"/>
          </p:cNvGraphicFramePr>
          <p:nvPr>
            <p:ph idx="1"/>
            <p:extLst>
              <p:ext uri="{D42A27DB-BD31-4B8C-83A1-F6EECF244321}">
                <p14:modId xmlns:p14="http://schemas.microsoft.com/office/powerpoint/2010/main" val="2704379843"/>
              </p:ext>
            </p:extLst>
          </p:nvPr>
        </p:nvGraphicFramePr>
        <p:xfrm>
          <a:off x="1794897" y="2222983"/>
          <a:ext cx="8987404" cy="3653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4600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323254-154C-4E14-87E3-CC040BFCFF82}"/>
              </a:ext>
            </a:extLst>
          </p:cNvPr>
          <p:cNvSpPr>
            <a:spLocks noGrp="1"/>
          </p:cNvSpPr>
          <p:nvPr>
            <p:ph type="title"/>
          </p:nvPr>
        </p:nvSpPr>
        <p:spPr>
          <a:xfrm>
            <a:off x="1259893" y="3101093"/>
            <a:ext cx="2454052" cy="3029344"/>
          </a:xfrm>
        </p:spPr>
        <p:txBody>
          <a:bodyPr>
            <a:normAutofit/>
          </a:bodyPr>
          <a:lstStyle/>
          <a:p>
            <a:pPr>
              <a:lnSpc>
                <a:spcPct val="90000"/>
              </a:lnSpc>
            </a:pPr>
            <a:r>
              <a:rPr lang="en-US" sz="2700" dirty="0">
                <a:solidFill>
                  <a:schemeClr val="bg1"/>
                </a:solidFill>
              </a:rPr>
              <a:t>Findings – Data from Observations of Meetings and interviews</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FB17F06-CD6F-4566-B789-D1D08B52DA67}"/>
              </a:ext>
            </a:extLst>
          </p:cNvPr>
          <p:cNvSpPr>
            <a:spLocks noGrp="1"/>
          </p:cNvSpPr>
          <p:nvPr>
            <p:ph idx="1"/>
          </p:nvPr>
        </p:nvSpPr>
        <p:spPr>
          <a:xfrm>
            <a:off x="4706578" y="589722"/>
            <a:ext cx="6798033" cy="5321500"/>
          </a:xfrm>
        </p:spPr>
        <p:txBody>
          <a:bodyPr anchor="ctr">
            <a:normAutofit/>
          </a:bodyPr>
          <a:lstStyle/>
          <a:p>
            <a:r>
              <a:rPr lang="en-US" b="1" dirty="0"/>
              <a:t>What discourses (conversations) are employed to shape the woman leadership position? Pipeline Training to identify exceptional leaders</a:t>
            </a:r>
          </a:p>
          <a:p>
            <a:endParaRPr lang="en-US" b="1" dirty="0"/>
          </a:p>
          <a:p>
            <a:r>
              <a:rPr lang="en-US" b="1" u="sng" dirty="0"/>
              <a:t>Case Study #1 </a:t>
            </a:r>
            <a:r>
              <a:rPr lang="en-US" b="1" dirty="0"/>
              <a:t>Moved from faculty to administration. During her move she saw that her work was recognized by males so she kept going.  She mentors women ongoing.</a:t>
            </a:r>
          </a:p>
          <a:p>
            <a:r>
              <a:rPr lang="en-US" b="1" u="sng" dirty="0"/>
              <a:t>Case Study #2 </a:t>
            </a:r>
            <a:r>
              <a:rPr lang="en-US" b="1" dirty="0"/>
              <a:t>She cultivates women in pipeline because she moved up from work study to trained controller and budget director. Concerned about not following Academic line.</a:t>
            </a:r>
          </a:p>
          <a:p>
            <a:r>
              <a:rPr lang="en-US" b="1" u="sng" dirty="0"/>
              <a:t>Case Study #3 </a:t>
            </a:r>
            <a:r>
              <a:rPr lang="en-US" b="1" dirty="0"/>
              <a:t>She selects an outstanding staff member female or male and mentors staff  by giving support so that staff member may move up the ladder. Look to males – did what they did to please and then take interactive leader role.</a:t>
            </a:r>
          </a:p>
          <a:p>
            <a:endParaRPr lang="en-US" dirty="0"/>
          </a:p>
        </p:txBody>
      </p:sp>
    </p:spTree>
    <p:extLst>
      <p:ext uri="{BB962C8B-B14F-4D97-AF65-F5344CB8AC3E}">
        <p14:creationId xmlns:p14="http://schemas.microsoft.com/office/powerpoint/2010/main" val="349950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ECADAF-6E17-41FF-B219-CDF5A970D699}"/>
              </a:ext>
            </a:extLst>
          </p:cNvPr>
          <p:cNvSpPr>
            <a:spLocks noGrp="1"/>
          </p:cNvSpPr>
          <p:nvPr>
            <p:ph type="title"/>
          </p:nvPr>
        </p:nvSpPr>
        <p:spPr>
          <a:xfrm>
            <a:off x="3373062" y="624110"/>
            <a:ext cx="8131550" cy="1280890"/>
          </a:xfrm>
        </p:spPr>
        <p:txBody>
          <a:bodyPr>
            <a:normAutofit/>
          </a:bodyPr>
          <a:lstStyle/>
          <a:p>
            <a:r>
              <a:rPr lang="en-US" dirty="0"/>
              <a:t>Example Interview Questions</a:t>
            </a:r>
          </a:p>
        </p:txBody>
      </p:sp>
      <p:sp>
        <p:nvSpPr>
          <p:cNvPr id="10"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2E7E76D6-ED1F-4748-BDE3-9CE51BC21062}"/>
              </a:ext>
            </a:extLst>
          </p:cNvPr>
          <p:cNvSpPr>
            <a:spLocks noGrp="1"/>
          </p:cNvSpPr>
          <p:nvPr>
            <p:ph idx="1"/>
          </p:nvPr>
        </p:nvSpPr>
        <p:spPr>
          <a:xfrm>
            <a:off x="3373062" y="2133600"/>
            <a:ext cx="8131550" cy="3777622"/>
          </a:xfrm>
        </p:spPr>
        <p:txBody>
          <a:bodyPr>
            <a:normAutofit/>
          </a:bodyPr>
          <a:lstStyle/>
          <a:p>
            <a:pPr marL="0" indent="0">
              <a:buNone/>
            </a:pPr>
            <a:r>
              <a:rPr lang="en-US" sz="1700" b="1" dirty="0"/>
              <a:t>Phase 1 Background:</a:t>
            </a:r>
          </a:p>
          <a:p>
            <a:r>
              <a:rPr lang="en-US" sz="1700" b="1" i="1" dirty="0"/>
              <a:t>Why did you choose leadership in HE?</a:t>
            </a:r>
          </a:p>
          <a:p>
            <a:r>
              <a:rPr lang="en-US" sz="1700" b="1" i="1" dirty="0"/>
              <a:t>What are your past experiences that lead to this leadership position?</a:t>
            </a:r>
          </a:p>
          <a:p>
            <a:r>
              <a:rPr lang="en-US" sz="1700" b="1" i="1" dirty="0"/>
              <a:t>Talk about role models that influenced your decision to become a leader</a:t>
            </a:r>
            <a:r>
              <a:rPr lang="en-US" sz="1700" b="1" dirty="0"/>
              <a:t>.</a:t>
            </a:r>
          </a:p>
          <a:p>
            <a:pPr marL="0" indent="0">
              <a:buNone/>
            </a:pPr>
            <a:r>
              <a:rPr lang="en-US" sz="1700" b="1" dirty="0"/>
              <a:t>Phase 2 Context:</a:t>
            </a:r>
          </a:p>
          <a:p>
            <a:r>
              <a:rPr lang="en-US" sz="1700" b="1" i="1" dirty="0"/>
              <a:t>How might you describe your leadership role?</a:t>
            </a:r>
          </a:p>
          <a:p>
            <a:r>
              <a:rPr lang="en-US" sz="1700" b="1" i="1" dirty="0"/>
              <a:t>What obstacles do you have a work-family life balance?</a:t>
            </a:r>
          </a:p>
          <a:p>
            <a:pPr marL="0" indent="0">
              <a:buNone/>
            </a:pPr>
            <a:r>
              <a:rPr lang="en-US" sz="1700" b="1" dirty="0"/>
              <a:t>Phase 3 Reflect:</a:t>
            </a:r>
          </a:p>
          <a:p>
            <a:r>
              <a:rPr lang="en-US" sz="1700" b="1" i="1" dirty="0"/>
              <a:t>What examples can you suggest for improving the woman leader role?</a:t>
            </a:r>
          </a:p>
          <a:p>
            <a:endParaRPr lang="en-US" sz="1700" dirty="0"/>
          </a:p>
        </p:txBody>
      </p:sp>
    </p:spTree>
    <p:extLst>
      <p:ext uri="{BB962C8B-B14F-4D97-AF65-F5344CB8AC3E}">
        <p14:creationId xmlns:p14="http://schemas.microsoft.com/office/powerpoint/2010/main" val="1865778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1">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itle 1">
            <a:extLst>
              <a:ext uri="{FF2B5EF4-FFF2-40B4-BE49-F238E27FC236}">
                <a16:creationId xmlns:a16="http://schemas.microsoft.com/office/drawing/2014/main" id="{17B86AF3-BA7F-465A-901C-D289245BF208}"/>
              </a:ext>
            </a:extLst>
          </p:cNvPr>
          <p:cNvSpPr>
            <a:spLocks noGrp="1"/>
          </p:cNvSpPr>
          <p:nvPr>
            <p:ph type="title"/>
          </p:nvPr>
        </p:nvSpPr>
        <p:spPr>
          <a:xfrm>
            <a:off x="541867" y="787400"/>
            <a:ext cx="7145866" cy="778933"/>
          </a:xfrm>
        </p:spPr>
        <p:txBody>
          <a:bodyPr anchor="ctr">
            <a:normAutofit/>
          </a:bodyPr>
          <a:lstStyle/>
          <a:p>
            <a:pPr>
              <a:lnSpc>
                <a:spcPct val="90000"/>
              </a:lnSpc>
            </a:pPr>
            <a:r>
              <a:rPr lang="en-US" sz="2500" dirty="0">
                <a:solidFill>
                  <a:srgbClr val="FEFFFF"/>
                </a:solidFill>
              </a:rPr>
              <a:t>Findings -  Interviews and Observations at meetings -  Style of Women Leaders</a:t>
            </a:r>
          </a:p>
        </p:txBody>
      </p:sp>
      <p:sp>
        <p:nvSpPr>
          <p:cNvPr id="3" name="Content Placeholder 2">
            <a:extLst>
              <a:ext uri="{FF2B5EF4-FFF2-40B4-BE49-F238E27FC236}">
                <a16:creationId xmlns:a16="http://schemas.microsoft.com/office/drawing/2014/main" id="{C4249716-7E71-4E21-88C3-FCC54415D7C7}"/>
              </a:ext>
            </a:extLst>
          </p:cNvPr>
          <p:cNvSpPr>
            <a:spLocks noGrp="1"/>
          </p:cNvSpPr>
          <p:nvPr>
            <p:ph idx="1"/>
          </p:nvPr>
        </p:nvSpPr>
        <p:spPr>
          <a:xfrm>
            <a:off x="541866" y="2032000"/>
            <a:ext cx="7145867" cy="3879222"/>
          </a:xfrm>
        </p:spPr>
        <p:txBody>
          <a:bodyPr>
            <a:normAutofit/>
          </a:bodyPr>
          <a:lstStyle/>
          <a:p>
            <a:pPr>
              <a:lnSpc>
                <a:spcPct val="90000"/>
              </a:lnSpc>
            </a:pPr>
            <a:r>
              <a:rPr lang="en-US" sz="1500" b="1" dirty="0">
                <a:solidFill>
                  <a:srgbClr val="FEFFFF"/>
                </a:solidFill>
              </a:rPr>
              <a:t>Which style of leadership characterizes the woman leader’s role?</a:t>
            </a:r>
          </a:p>
          <a:p>
            <a:pPr marL="0" indent="0">
              <a:lnSpc>
                <a:spcPct val="90000"/>
              </a:lnSpc>
              <a:buNone/>
            </a:pPr>
            <a:r>
              <a:rPr lang="en-US" sz="1500" dirty="0">
                <a:solidFill>
                  <a:srgbClr val="FEFFFF"/>
                </a:solidFill>
              </a:rPr>
              <a:t>Style does not align with male leader characteristics</a:t>
            </a:r>
          </a:p>
          <a:p>
            <a:pPr>
              <a:lnSpc>
                <a:spcPct val="90000"/>
              </a:lnSpc>
            </a:pPr>
            <a:r>
              <a:rPr lang="en-US" sz="1500" dirty="0">
                <a:solidFill>
                  <a:srgbClr val="FEFFFF"/>
                </a:solidFill>
              </a:rPr>
              <a:t>Case Study #1</a:t>
            </a:r>
          </a:p>
          <a:p>
            <a:pPr>
              <a:lnSpc>
                <a:spcPct val="90000"/>
              </a:lnSpc>
            </a:pPr>
            <a:r>
              <a:rPr lang="en-US" sz="1500" i="1" u="sng" dirty="0">
                <a:solidFill>
                  <a:srgbClr val="FEFFFF"/>
                </a:solidFill>
              </a:rPr>
              <a:t> Interview Question</a:t>
            </a:r>
            <a:r>
              <a:rPr lang="en-US" sz="1500" dirty="0">
                <a:solidFill>
                  <a:srgbClr val="FEFFFF"/>
                </a:solidFill>
              </a:rPr>
              <a:t>: How might you describe your leadership role in the HE organization?</a:t>
            </a:r>
          </a:p>
          <a:p>
            <a:pPr>
              <a:lnSpc>
                <a:spcPct val="90000"/>
              </a:lnSpc>
            </a:pPr>
            <a:r>
              <a:rPr lang="en-US" sz="1500" dirty="0">
                <a:solidFill>
                  <a:srgbClr val="FEFFFF"/>
                </a:solidFill>
              </a:rPr>
              <a:t> “I do not hire women because of sex – I hired a woman curriculum director  for expertise” I am near the current president that uses top down to direct managers. I use a Shared Leadership model and I am not a micro manager.”</a:t>
            </a:r>
          </a:p>
          <a:p>
            <a:pPr>
              <a:lnSpc>
                <a:spcPct val="90000"/>
              </a:lnSpc>
            </a:pPr>
            <a:r>
              <a:rPr lang="en-US" sz="1500" i="1" u="sng" dirty="0">
                <a:solidFill>
                  <a:srgbClr val="FEFFFF"/>
                </a:solidFill>
              </a:rPr>
              <a:t>Observation:</a:t>
            </a:r>
            <a:r>
              <a:rPr lang="en-US" sz="1500" dirty="0">
                <a:solidFill>
                  <a:srgbClr val="FEFFFF"/>
                </a:solidFill>
              </a:rPr>
              <a:t> This leader has a relaxed collaborative relationship with all directors during the meeting. She asks questions rather than dictate information to staff during meeting. For example, the directors problem solve on how to set up Orientation Software. Directors were asked to think about which modules to use first.</a:t>
            </a:r>
          </a:p>
        </p:txBody>
      </p:sp>
      <p:pic>
        <p:nvPicPr>
          <p:cNvPr id="5" name="Picture 4">
            <a:extLst>
              <a:ext uri="{FF2B5EF4-FFF2-40B4-BE49-F238E27FC236}">
                <a16:creationId xmlns:a16="http://schemas.microsoft.com/office/drawing/2014/main" id="{35EEBC63-D87D-4D4C-B5B7-32A768757F9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713057" y="2972611"/>
            <a:ext cx="3001931" cy="1981274"/>
          </a:xfrm>
          <a:prstGeom prst="rect">
            <a:avLst/>
          </a:prstGeom>
        </p:spPr>
      </p:pic>
      <p:sp>
        <p:nvSpPr>
          <p:cNvPr id="6" name="TextBox 5">
            <a:extLst>
              <a:ext uri="{FF2B5EF4-FFF2-40B4-BE49-F238E27FC236}">
                <a16:creationId xmlns:a16="http://schemas.microsoft.com/office/drawing/2014/main" id="{FAF63D40-8FBE-4887-A048-BDB870B8963C}"/>
              </a:ext>
            </a:extLst>
          </p:cNvPr>
          <p:cNvSpPr txBox="1"/>
          <p:nvPr/>
        </p:nvSpPr>
        <p:spPr>
          <a:xfrm>
            <a:off x="8842086" y="4753830"/>
            <a:ext cx="287290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flickr.com/photos/kightp/14737934935">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dirty="0">
              <a:solidFill>
                <a:srgbClr val="FFFFFF"/>
              </a:solidFill>
            </a:endParaRPr>
          </a:p>
        </p:txBody>
      </p:sp>
    </p:spTree>
    <p:extLst>
      <p:ext uri="{BB962C8B-B14F-4D97-AF65-F5344CB8AC3E}">
        <p14:creationId xmlns:p14="http://schemas.microsoft.com/office/powerpoint/2010/main" val="4999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630BE8-BA67-46A4-85D4-D45A361E59CC}"/>
              </a:ext>
            </a:extLst>
          </p:cNvPr>
          <p:cNvSpPr>
            <a:spLocks noGrp="1"/>
          </p:cNvSpPr>
          <p:nvPr>
            <p:ph type="title"/>
          </p:nvPr>
        </p:nvSpPr>
        <p:spPr>
          <a:xfrm>
            <a:off x="1259893" y="3101093"/>
            <a:ext cx="2454052" cy="3029344"/>
          </a:xfrm>
        </p:spPr>
        <p:txBody>
          <a:bodyPr>
            <a:normAutofit/>
          </a:bodyPr>
          <a:lstStyle/>
          <a:p>
            <a:pPr>
              <a:lnSpc>
                <a:spcPct val="90000"/>
              </a:lnSpc>
            </a:pPr>
            <a:r>
              <a:rPr lang="en-US" sz="2500" dirty="0">
                <a:solidFill>
                  <a:schemeClr val="bg1"/>
                </a:solidFill>
              </a:rPr>
              <a:t>Findings -  Interviews and Observations at meetings -  Style of Women Leaders</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DC27B323-4DD4-4A15-87BF-71E6F83ED127}"/>
              </a:ext>
            </a:extLst>
          </p:cNvPr>
          <p:cNvGraphicFramePr>
            <a:graphicFrameLocks noGrp="1"/>
          </p:cNvGraphicFramePr>
          <p:nvPr>
            <p:ph idx="1"/>
            <p:extLst>
              <p:ext uri="{D42A27DB-BD31-4B8C-83A1-F6EECF244321}">
                <p14:modId xmlns:p14="http://schemas.microsoft.com/office/powerpoint/2010/main" val="121718293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0125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itle 1">
            <a:extLst>
              <a:ext uri="{FF2B5EF4-FFF2-40B4-BE49-F238E27FC236}">
                <a16:creationId xmlns:a16="http://schemas.microsoft.com/office/drawing/2014/main" id="{F2630BE8-BA67-46A4-85D4-D45A361E59CC}"/>
              </a:ext>
            </a:extLst>
          </p:cNvPr>
          <p:cNvSpPr>
            <a:spLocks noGrp="1"/>
          </p:cNvSpPr>
          <p:nvPr>
            <p:ph type="title"/>
          </p:nvPr>
        </p:nvSpPr>
        <p:spPr>
          <a:xfrm>
            <a:off x="541867" y="787400"/>
            <a:ext cx="7145866" cy="778933"/>
          </a:xfrm>
        </p:spPr>
        <p:txBody>
          <a:bodyPr anchor="ctr">
            <a:normAutofit/>
          </a:bodyPr>
          <a:lstStyle/>
          <a:p>
            <a:pPr>
              <a:lnSpc>
                <a:spcPct val="90000"/>
              </a:lnSpc>
            </a:pPr>
            <a:r>
              <a:rPr lang="en-US" sz="2500" dirty="0">
                <a:solidFill>
                  <a:srgbClr val="FEFFFF"/>
                </a:solidFill>
              </a:rPr>
              <a:t>Findings -  Interviews and Observations at meetings -  Style of Women Leaders</a:t>
            </a:r>
          </a:p>
        </p:txBody>
      </p:sp>
      <p:sp>
        <p:nvSpPr>
          <p:cNvPr id="3" name="Content Placeholder 2">
            <a:extLst>
              <a:ext uri="{FF2B5EF4-FFF2-40B4-BE49-F238E27FC236}">
                <a16:creationId xmlns:a16="http://schemas.microsoft.com/office/drawing/2014/main" id="{40E74054-93F8-4574-9035-97B841E97558}"/>
              </a:ext>
            </a:extLst>
          </p:cNvPr>
          <p:cNvSpPr>
            <a:spLocks noGrp="1"/>
          </p:cNvSpPr>
          <p:nvPr>
            <p:ph idx="1"/>
          </p:nvPr>
        </p:nvSpPr>
        <p:spPr>
          <a:xfrm>
            <a:off x="541866" y="2032000"/>
            <a:ext cx="7145867" cy="3879222"/>
          </a:xfrm>
        </p:spPr>
        <p:txBody>
          <a:bodyPr>
            <a:normAutofit/>
          </a:bodyPr>
          <a:lstStyle/>
          <a:p>
            <a:pPr>
              <a:lnSpc>
                <a:spcPct val="90000"/>
              </a:lnSpc>
            </a:pPr>
            <a:r>
              <a:rPr lang="en-US" sz="1700" b="1" dirty="0">
                <a:solidFill>
                  <a:srgbClr val="FEFFFF"/>
                </a:solidFill>
              </a:rPr>
              <a:t>Which style of leadership characterizes the woman leader’s role?</a:t>
            </a:r>
          </a:p>
          <a:p>
            <a:pPr>
              <a:lnSpc>
                <a:spcPct val="90000"/>
              </a:lnSpc>
            </a:pPr>
            <a:r>
              <a:rPr lang="en-US" sz="1700" dirty="0">
                <a:solidFill>
                  <a:srgbClr val="FEFFFF"/>
                </a:solidFill>
              </a:rPr>
              <a:t>Case Study #3</a:t>
            </a:r>
          </a:p>
          <a:p>
            <a:pPr>
              <a:lnSpc>
                <a:spcPct val="90000"/>
              </a:lnSpc>
            </a:pPr>
            <a:r>
              <a:rPr lang="en-US" sz="1700" i="1" u="sng" dirty="0">
                <a:solidFill>
                  <a:srgbClr val="FEFFFF"/>
                </a:solidFill>
              </a:rPr>
              <a:t> Interview Question</a:t>
            </a:r>
            <a:r>
              <a:rPr lang="en-US" sz="1700" dirty="0">
                <a:solidFill>
                  <a:srgbClr val="FEFFFF"/>
                </a:solidFill>
              </a:rPr>
              <a:t>: How might you describe your leadership role in the HE organization?</a:t>
            </a:r>
          </a:p>
          <a:p>
            <a:pPr>
              <a:lnSpc>
                <a:spcPct val="90000"/>
              </a:lnSpc>
            </a:pPr>
            <a:r>
              <a:rPr lang="en-US" sz="1700" dirty="0">
                <a:solidFill>
                  <a:srgbClr val="FEFFFF"/>
                </a:solidFill>
              </a:rPr>
              <a:t>“Expectations of a women leader is to behave a certain male way such as strong and controlling all situations.  But, I need to be kind and assertive and not aggressive.  I set goals for helping my students. It is your tone.”</a:t>
            </a:r>
          </a:p>
          <a:p>
            <a:pPr>
              <a:lnSpc>
                <a:spcPct val="90000"/>
              </a:lnSpc>
            </a:pPr>
            <a:r>
              <a:rPr lang="en-US" sz="1700" dirty="0">
                <a:solidFill>
                  <a:srgbClr val="FEFFFF"/>
                </a:solidFill>
              </a:rPr>
              <a:t>Observation: She has a staff meeting every Tuesday morning with Vice Presidents.  It is a PLC to improve communication with all staff members. She wants her VPs to talk and stay connected as she facilitates the meeting and asks questions to drive their thinking about issues. They problem solve.</a:t>
            </a:r>
          </a:p>
          <a:p>
            <a:pPr>
              <a:lnSpc>
                <a:spcPct val="90000"/>
              </a:lnSpc>
            </a:pPr>
            <a:endParaRPr lang="en-US" sz="1700" dirty="0">
              <a:solidFill>
                <a:srgbClr val="FEFFFF"/>
              </a:solidFill>
            </a:endParaRPr>
          </a:p>
        </p:txBody>
      </p:sp>
      <p:pic>
        <p:nvPicPr>
          <p:cNvPr id="5" name="Picture 4">
            <a:extLst>
              <a:ext uri="{FF2B5EF4-FFF2-40B4-BE49-F238E27FC236}">
                <a16:creationId xmlns:a16="http://schemas.microsoft.com/office/drawing/2014/main" id="{A45CA206-B49F-4BDC-841C-6FC977F50C3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713057" y="2988282"/>
            <a:ext cx="3001931" cy="1949931"/>
          </a:xfrm>
          <a:prstGeom prst="rect">
            <a:avLst/>
          </a:prstGeom>
        </p:spPr>
      </p:pic>
      <p:sp>
        <p:nvSpPr>
          <p:cNvPr id="6" name="TextBox 5">
            <a:extLst>
              <a:ext uri="{FF2B5EF4-FFF2-40B4-BE49-F238E27FC236}">
                <a16:creationId xmlns:a16="http://schemas.microsoft.com/office/drawing/2014/main" id="{3C529BE3-9FDB-451C-A37E-11901CC54B0F}"/>
              </a:ext>
            </a:extLst>
          </p:cNvPr>
          <p:cNvSpPr txBox="1"/>
          <p:nvPr/>
        </p:nvSpPr>
        <p:spPr>
          <a:xfrm>
            <a:off x="8842086" y="4738158"/>
            <a:ext cx="287290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poonamsagar.com/effective-teamwork-with-online-collaboration-tools/">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n-US" sz="700" dirty="0">
              <a:solidFill>
                <a:srgbClr val="FFFFFF"/>
              </a:solidFill>
            </a:endParaRPr>
          </a:p>
        </p:txBody>
      </p:sp>
    </p:spTree>
    <p:extLst>
      <p:ext uri="{BB962C8B-B14F-4D97-AF65-F5344CB8AC3E}">
        <p14:creationId xmlns:p14="http://schemas.microsoft.com/office/powerpoint/2010/main" val="3659346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C530E-F331-4963-A0FB-3F83F6B7A9B4}"/>
              </a:ext>
            </a:extLst>
          </p:cNvPr>
          <p:cNvSpPr>
            <a:spLocks noGrp="1"/>
          </p:cNvSpPr>
          <p:nvPr>
            <p:ph type="title"/>
          </p:nvPr>
        </p:nvSpPr>
        <p:spPr>
          <a:xfrm>
            <a:off x="1259893" y="3101093"/>
            <a:ext cx="2454052" cy="3029344"/>
          </a:xfrm>
        </p:spPr>
        <p:txBody>
          <a:bodyPr>
            <a:normAutofit/>
          </a:bodyPr>
          <a:lstStyle/>
          <a:p>
            <a:pPr>
              <a:lnSpc>
                <a:spcPct val="90000"/>
              </a:lnSpc>
            </a:pPr>
            <a:r>
              <a:rPr lang="en-US" sz="1800" dirty="0">
                <a:solidFill>
                  <a:schemeClr val="bg1"/>
                </a:solidFill>
              </a:rPr>
              <a:t>Findings – How they overcame Barriers/ obstacles/Personal Wherewithal?</a:t>
            </a:r>
            <a:br>
              <a:rPr lang="en-US" sz="1800" dirty="0">
                <a:solidFill>
                  <a:schemeClr val="bg1"/>
                </a:solidFill>
              </a:rPr>
            </a:br>
            <a:r>
              <a:rPr lang="en-US" sz="1800" dirty="0">
                <a:solidFill>
                  <a:schemeClr val="bg1"/>
                </a:solidFill>
              </a:rPr>
              <a:t>Artifacts, Interviews</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73CC97F5-54F2-4726-9B08-743B5487189B}"/>
              </a:ext>
            </a:extLst>
          </p:cNvPr>
          <p:cNvGraphicFramePr>
            <a:graphicFrameLocks noGrp="1"/>
          </p:cNvGraphicFramePr>
          <p:nvPr>
            <p:ph idx="1"/>
            <p:extLst>
              <p:ext uri="{D42A27DB-BD31-4B8C-83A1-F6EECF244321}">
                <p14:modId xmlns:p14="http://schemas.microsoft.com/office/powerpoint/2010/main" val="397975147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0337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F343-6DC0-49F3-94B4-139B1528DE86}"/>
              </a:ext>
            </a:extLst>
          </p:cNvPr>
          <p:cNvSpPr>
            <a:spLocks noGrp="1"/>
          </p:cNvSpPr>
          <p:nvPr>
            <p:ph type="title"/>
          </p:nvPr>
        </p:nvSpPr>
        <p:spPr>
          <a:solidFill>
            <a:schemeClr val="accent1">
              <a:lumMod val="20000"/>
              <a:lumOff val="80000"/>
            </a:schemeClr>
          </a:solidFill>
        </p:spPr>
        <p:txBody>
          <a:bodyPr/>
          <a:lstStyle/>
          <a:p>
            <a:r>
              <a:rPr lang="en-US" dirty="0"/>
              <a:t>Artifacts – announcement for women meetings, goals/trends, responsibilities</a:t>
            </a:r>
          </a:p>
        </p:txBody>
      </p:sp>
      <p:pic>
        <p:nvPicPr>
          <p:cNvPr id="4" name="Content Placeholder 3" descr="C:\Users\Amy\Desktop\Word Art (3).png">
            <a:extLst>
              <a:ext uri="{FF2B5EF4-FFF2-40B4-BE49-F238E27FC236}">
                <a16:creationId xmlns:a16="http://schemas.microsoft.com/office/drawing/2014/main" id="{A0763F2A-E830-4E97-B442-3E4AB4E44A85}"/>
              </a:ext>
            </a:extLst>
          </p:cNvPr>
          <p:cNvPicPr>
            <a:picLocks noGrp="1" noChangeAspect="1" noChangeArrowheads="1"/>
          </p:cNvPicPr>
          <p:nvPr>
            <p:ph idx="1"/>
          </p:nvPr>
        </p:nvPicPr>
        <p:blipFill>
          <a:blip r:embed="rId3" cstate="print"/>
          <a:srcRect/>
          <a:stretch>
            <a:fillRect/>
          </a:stretch>
        </p:blipFill>
        <p:spPr bwMode="auto">
          <a:xfrm>
            <a:off x="2592925" y="1871589"/>
            <a:ext cx="8394623" cy="4853879"/>
          </a:xfrm>
          <a:prstGeom prst="rect">
            <a:avLst/>
          </a:prstGeom>
          <a:noFill/>
        </p:spPr>
      </p:pic>
    </p:spTree>
    <p:extLst>
      <p:ext uri="{BB962C8B-B14F-4D97-AF65-F5344CB8AC3E}">
        <p14:creationId xmlns:p14="http://schemas.microsoft.com/office/powerpoint/2010/main" val="2241086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9" name="Rectangle 7">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03C6D8-0995-4508-BA54-9481C8BB2EB6}"/>
              </a:ext>
            </a:extLst>
          </p:cNvPr>
          <p:cNvSpPr>
            <a:spLocks noGrp="1"/>
          </p:cNvSpPr>
          <p:nvPr>
            <p:ph type="title"/>
          </p:nvPr>
        </p:nvSpPr>
        <p:spPr>
          <a:xfrm>
            <a:off x="3373062" y="624110"/>
            <a:ext cx="8131550" cy="1280890"/>
          </a:xfrm>
        </p:spPr>
        <p:txBody>
          <a:bodyPr>
            <a:normAutofit/>
          </a:bodyPr>
          <a:lstStyle/>
          <a:p>
            <a:r>
              <a:rPr lang="en-US" dirty="0"/>
              <a:t>Conclusions – Trends that influence women in HE leadership </a:t>
            </a:r>
          </a:p>
        </p:txBody>
      </p:sp>
      <p:sp>
        <p:nvSpPr>
          <p:cNvPr id="41" name="Rectangle 9">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11">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3"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499B43A8-A276-4DCE-A093-18C142FB54D2}"/>
              </a:ext>
            </a:extLst>
          </p:cNvPr>
          <p:cNvSpPr>
            <a:spLocks noGrp="1"/>
          </p:cNvSpPr>
          <p:nvPr>
            <p:ph idx="1"/>
          </p:nvPr>
        </p:nvSpPr>
        <p:spPr>
          <a:xfrm>
            <a:off x="3373062" y="2133600"/>
            <a:ext cx="8131550" cy="3777622"/>
          </a:xfrm>
        </p:spPr>
        <p:txBody>
          <a:bodyPr>
            <a:noAutofit/>
          </a:bodyPr>
          <a:lstStyle/>
          <a:p>
            <a:pPr>
              <a:lnSpc>
                <a:spcPct val="90000"/>
              </a:lnSpc>
            </a:pPr>
            <a:r>
              <a:rPr lang="en-US" sz="1600" b="1" dirty="0"/>
              <a:t>Changes are being made:</a:t>
            </a:r>
          </a:p>
          <a:p>
            <a:pPr>
              <a:lnSpc>
                <a:spcPct val="90000"/>
              </a:lnSpc>
            </a:pPr>
            <a:r>
              <a:rPr lang="en-US" sz="1600" b="1" dirty="0"/>
              <a:t>No longer are women imitators of male characteristics – more interactive</a:t>
            </a:r>
          </a:p>
          <a:p>
            <a:pPr lvl="1">
              <a:lnSpc>
                <a:spcPct val="90000"/>
              </a:lnSpc>
            </a:pPr>
            <a:r>
              <a:rPr lang="en-US" b="1" dirty="0"/>
              <a:t>These women are recognized for their own feminine styles</a:t>
            </a:r>
          </a:p>
          <a:p>
            <a:pPr lvl="1">
              <a:lnSpc>
                <a:spcPct val="90000"/>
              </a:lnSpc>
              <a:tabLst>
                <a:tab pos="3997325" algn="l"/>
              </a:tabLst>
            </a:pPr>
            <a:r>
              <a:rPr lang="en-US" b="1" dirty="0"/>
              <a:t>Collaborative, encouraging participation, sharing power, setting goals, overcoming barriers by changing self interest for an overall good for the HE organization, acquiring feminine leader qualities of assertiveness, problem solving with others to find solutions, empowering other women, and community building</a:t>
            </a:r>
          </a:p>
          <a:p>
            <a:pPr lvl="1">
              <a:lnSpc>
                <a:spcPct val="90000"/>
              </a:lnSpc>
              <a:tabLst>
                <a:tab pos="3997325" algn="l"/>
              </a:tabLst>
            </a:pPr>
            <a:r>
              <a:rPr lang="en-US" b="1" dirty="0"/>
              <a:t>These woman leaders are willing to be mentors to other women that have exceptional skills to move to leadership roles</a:t>
            </a:r>
          </a:p>
          <a:p>
            <a:pPr lvl="1">
              <a:lnSpc>
                <a:spcPct val="90000"/>
              </a:lnSpc>
              <a:tabLst>
                <a:tab pos="3997325" algn="l"/>
              </a:tabLst>
            </a:pPr>
            <a:r>
              <a:rPr lang="en-US" b="1" dirty="0"/>
              <a:t>These women are transformational leaders that share leadership, collaborate and communicate ideas on all levels.</a:t>
            </a:r>
          </a:p>
        </p:txBody>
      </p:sp>
    </p:spTree>
    <p:extLst>
      <p:ext uri="{BB962C8B-B14F-4D97-AF65-F5344CB8AC3E}">
        <p14:creationId xmlns:p14="http://schemas.microsoft.com/office/powerpoint/2010/main" val="3251945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352E5E8-E5C4-4CAA-80AA-B0736EE11670}"/>
              </a:ext>
            </a:extLst>
          </p:cNvPr>
          <p:cNvSpPr>
            <a:spLocks noGrp="1"/>
          </p:cNvSpPr>
          <p:nvPr>
            <p:ph type="title"/>
          </p:nvPr>
        </p:nvSpPr>
        <p:spPr>
          <a:xfrm>
            <a:off x="1259893" y="3101093"/>
            <a:ext cx="2454052" cy="3029344"/>
          </a:xfrm>
        </p:spPr>
        <p:txBody>
          <a:bodyPr>
            <a:normAutofit/>
          </a:bodyPr>
          <a:lstStyle/>
          <a:p>
            <a:pPr>
              <a:lnSpc>
                <a:spcPct val="90000"/>
              </a:lnSpc>
            </a:pPr>
            <a:r>
              <a:rPr lang="en-US" sz="3000" dirty="0">
                <a:solidFill>
                  <a:schemeClr val="bg1"/>
                </a:solidFill>
              </a:rPr>
              <a:t>What should women do? Strategies to close the gender gap…</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3AA69623-E5D8-4D7D-978E-FC5D7F79A5FB}"/>
              </a:ext>
            </a:extLst>
          </p:cNvPr>
          <p:cNvGraphicFramePr>
            <a:graphicFrameLocks noGrp="1"/>
          </p:cNvGraphicFramePr>
          <p:nvPr>
            <p:ph idx="1"/>
            <p:extLst>
              <p:ext uri="{D42A27DB-BD31-4B8C-83A1-F6EECF244321}">
                <p14:modId xmlns:p14="http://schemas.microsoft.com/office/powerpoint/2010/main" val="3537460930"/>
              </p:ext>
            </p:extLst>
          </p:nvPr>
        </p:nvGraphicFramePr>
        <p:xfrm>
          <a:off x="4059080" y="0"/>
          <a:ext cx="813292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222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832E14-88A8-49B2-AFD9-6DD65A6A6552}"/>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Pipeline Myth</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6"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40883BA7-D4DC-4D14-85D6-E3DA71077FC0}"/>
              </a:ext>
            </a:extLst>
          </p:cNvPr>
          <p:cNvSpPr>
            <a:spLocks noGrp="1"/>
          </p:cNvSpPr>
          <p:nvPr>
            <p:ph idx="1"/>
          </p:nvPr>
        </p:nvSpPr>
        <p:spPr>
          <a:xfrm>
            <a:off x="5049062" y="942108"/>
            <a:ext cx="6455549" cy="4969114"/>
          </a:xfrm>
        </p:spPr>
        <p:txBody>
          <a:bodyPr anchor="ctr">
            <a:noAutofit/>
          </a:bodyPr>
          <a:lstStyle/>
          <a:p>
            <a:pPr marL="0" indent="0">
              <a:buNone/>
            </a:pPr>
            <a:r>
              <a:rPr lang="en-US" sz="2400" b="1" dirty="0">
                <a:solidFill>
                  <a:schemeClr val="tx2">
                    <a:lumMod val="75000"/>
                  </a:schemeClr>
                </a:solidFill>
              </a:rPr>
              <a:t>Pipeline myth </a:t>
            </a:r>
            <a:r>
              <a:rPr lang="en-US" sz="2400" dirty="0">
                <a:solidFill>
                  <a:schemeClr val="tx2">
                    <a:lumMod val="75000"/>
                  </a:schemeClr>
                </a:solidFill>
              </a:rPr>
              <a:t>– </a:t>
            </a:r>
          </a:p>
          <a:p>
            <a:r>
              <a:rPr lang="en-US" sz="2400" b="1" dirty="0">
                <a:solidFill>
                  <a:schemeClr val="tx2">
                    <a:lumMod val="75000"/>
                  </a:schemeClr>
                </a:solidFill>
              </a:rPr>
              <a:t>persistent idea that there are too few women qualified (e.g., degree holding) for leadership positions</a:t>
            </a:r>
          </a:p>
          <a:p>
            <a:pPr lvl="1"/>
            <a:endParaRPr lang="en-US" sz="2400" b="1" dirty="0">
              <a:solidFill>
                <a:schemeClr val="tx2">
                  <a:lumMod val="75000"/>
                </a:schemeClr>
              </a:solidFill>
            </a:endParaRPr>
          </a:p>
          <a:p>
            <a:pPr lvl="1"/>
            <a:r>
              <a:rPr lang="en-US" sz="2400" b="1" dirty="0">
                <a:solidFill>
                  <a:schemeClr val="tx2">
                    <a:lumMod val="75000"/>
                  </a:schemeClr>
                </a:solidFill>
              </a:rPr>
              <a:t>Pipeline prepares women at an increased rate than it does men</a:t>
            </a:r>
          </a:p>
          <a:p>
            <a:pPr lvl="1"/>
            <a:r>
              <a:rPr lang="en-US" sz="2400" b="1" dirty="0">
                <a:solidFill>
                  <a:schemeClr val="tx2">
                    <a:lumMod val="75000"/>
                  </a:schemeClr>
                </a:solidFill>
              </a:rPr>
              <a:t>Female students earned half or more of all baccalaureate degrees for the past three decades and of all doctorate degrees for almost a decade</a:t>
            </a:r>
          </a:p>
        </p:txBody>
      </p:sp>
    </p:spTree>
    <p:extLst>
      <p:ext uri="{BB962C8B-B14F-4D97-AF65-F5344CB8AC3E}">
        <p14:creationId xmlns:p14="http://schemas.microsoft.com/office/powerpoint/2010/main" val="2059982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B937CA-37BA-4075-9ADE-A80360232DD2}"/>
              </a:ext>
            </a:extLst>
          </p:cNvPr>
          <p:cNvSpPr>
            <a:spLocks noGrp="1"/>
          </p:cNvSpPr>
          <p:nvPr>
            <p:ph type="title"/>
          </p:nvPr>
        </p:nvSpPr>
        <p:spPr>
          <a:xfrm>
            <a:off x="1259893" y="3101093"/>
            <a:ext cx="2454052" cy="3029344"/>
          </a:xfrm>
        </p:spPr>
        <p:txBody>
          <a:bodyPr>
            <a:normAutofit/>
          </a:bodyPr>
          <a:lstStyle/>
          <a:p>
            <a:r>
              <a:rPr lang="en-US" sz="3000" dirty="0">
                <a:solidFill>
                  <a:schemeClr val="bg1"/>
                </a:solidFill>
              </a:rPr>
              <a:t>Implications</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E519EF7-8AFA-4217-B2E6-4A2963D9BB4C}"/>
              </a:ext>
            </a:extLst>
          </p:cNvPr>
          <p:cNvSpPr>
            <a:spLocks noGrp="1"/>
          </p:cNvSpPr>
          <p:nvPr>
            <p:ph idx="1"/>
          </p:nvPr>
        </p:nvSpPr>
        <p:spPr>
          <a:xfrm>
            <a:off x="4450601" y="519151"/>
            <a:ext cx="6798033" cy="5321500"/>
          </a:xfrm>
        </p:spPr>
        <p:txBody>
          <a:bodyPr anchor="ctr">
            <a:normAutofit/>
          </a:bodyPr>
          <a:lstStyle/>
          <a:p>
            <a:pPr marL="0" indent="0">
              <a:buNone/>
            </a:pPr>
            <a:r>
              <a:rPr lang="en-US" sz="2000" dirty="0"/>
              <a:t>Women Leadership should:</a:t>
            </a:r>
          </a:p>
          <a:p>
            <a:r>
              <a:rPr lang="en-US" sz="2000" dirty="0"/>
              <a:t>Develop behaviors feminine enough to deviate from the male gender role</a:t>
            </a:r>
          </a:p>
          <a:p>
            <a:r>
              <a:rPr lang="en-US" sz="2000" dirty="0"/>
              <a:t>But, also use male leadership ideas to gain credibility as professionals</a:t>
            </a:r>
          </a:p>
          <a:p>
            <a:r>
              <a:rPr lang="en-US" sz="2000" dirty="0"/>
              <a:t>Learn from the women who have been able to persevere despite odds – problems are not permanent</a:t>
            </a:r>
          </a:p>
          <a:p>
            <a:r>
              <a:rPr lang="en-US" sz="2000" dirty="0"/>
              <a:t>Continue to support women to become leaders by offering professional development</a:t>
            </a:r>
          </a:p>
          <a:p>
            <a:r>
              <a:rPr lang="en-US" sz="2000" dirty="0"/>
              <a:t>Support a more interactive leadership role that encourages communication, collaboration, problem solving, shared leadership </a:t>
            </a:r>
          </a:p>
          <a:p>
            <a:endParaRPr lang="en-US" dirty="0"/>
          </a:p>
          <a:p>
            <a:endParaRPr lang="en-US" dirty="0"/>
          </a:p>
        </p:txBody>
      </p:sp>
    </p:spTree>
    <p:extLst>
      <p:ext uri="{BB962C8B-B14F-4D97-AF65-F5344CB8AC3E}">
        <p14:creationId xmlns:p14="http://schemas.microsoft.com/office/powerpoint/2010/main" val="4034012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5C14AA-98F7-4A89-AF61-B648B684BE74}"/>
              </a:ext>
            </a:extLst>
          </p:cNvPr>
          <p:cNvSpPr>
            <a:spLocks noGrp="1"/>
          </p:cNvSpPr>
          <p:nvPr>
            <p:ph type="title"/>
          </p:nvPr>
        </p:nvSpPr>
        <p:spPr>
          <a:xfrm>
            <a:off x="649224" y="645106"/>
            <a:ext cx="9333762" cy="1259894"/>
          </a:xfrm>
        </p:spPr>
        <p:txBody>
          <a:bodyPr>
            <a:noAutofit/>
          </a:bodyPr>
          <a:lstStyle/>
          <a:p>
            <a:pPr>
              <a:lnSpc>
                <a:spcPct val="90000"/>
              </a:lnSpc>
            </a:pPr>
            <a:r>
              <a:rPr lang="en-US" sz="4400" dirty="0"/>
              <a:t>Thanks – keep in touch cozzab@stjohns.edu</a:t>
            </a:r>
          </a:p>
        </p:txBody>
      </p:sp>
      <p:sp>
        <p:nvSpPr>
          <p:cNvPr id="33" name="Rectangle 32">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2" name="Content Placeholder 9">
            <a:extLst>
              <a:ext uri="{FF2B5EF4-FFF2-40B4-BE49-F238E27FC236}">
                <a16:creationId xmlns:a16="http://schemas.microsoft.com/office/drawing/2014/main" id="{7BFC43FA-A331-4EB6-B3FC-A282C05D996D}"/>
              </a:ext>
            </a:extLst>
          </p:cNvPr>
          <p:cNvSpPr>
            <a:spLocks noGrp="1"/>
          </p:cNvSpPr>
          <p:nvPr>
            <p:ph idx="1"/>
          </p:nvPr>
        </p:nvSpPr>
        <p:spPr>
          <a:xfrm>
            <a:off x="649225" y="2133600"/>
            <a:ext cx="11294536" cy="3759253"/>
          </a:xfrm>
        </p:spPr>
        <p:txBody>
          <a:bodyPr>
            <a:normAutofit lnSpcReduction="10000"/>
          </a:bodyPr>
          <a:lstStyle/>
          <a:p>
            <a:r>
              <a:rPr lang="en-US" sz="3600" dirty="0"/>
              <a:t>Have conversations</a:t>
            </a:r>
          </a:p>
          <a:p>
            <a:r>
              <a:rPr lang="en-US" sz="3600" dirty="0"/>
              <a:t>Create Professional Development</a:t>
            </a:r>
          </a:p>
          <a:p>
            <a:r>
              <a:rPr lang="en-US" sz="3600" dirty="0"/>
              <a:t>Write journal articles</a:t>
            </a:r>
          </a:p>
          <a:p>
            <a:r>
              <a:rPr lang="en-US" sz="3600" dirty="0"/>
              <a:t>Collaborate on women leader ideas</a:t>
            </a:r>
          </a:p>
          <a:p>
            <a:r>
              <a:rPr lang="en-US" sz="3600" dirty="0"/>
              <a:t>Design a model program for potential women leaders</a:t>
            </a:r>
          </a:p>
          <a:p>
            <a:endParaRPr lang="en-US" dirty="0"/>
          </a:p>
          <a:p>
            <a:endParaRPr lang="en-US" dirty="0"/>
          </a:p>
        </p:txBody>
      </p:sp>
      <p:sp>
        <p:nvSpPr>
          <p:cNvPr id="35"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4657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7F9D6-6744-4F36-B9FE-398334367BAF}"/>
              </a:ext>
            </a:extLst>
          </p:cNvPr>
          <p:cNvSpPr>
            <a:spLocks noGrp="1"/>
          </p:cNvSpPr>
          <p:nvPr>
            <p:ph type="title"/>
          </p:nvPr>
        </p:nvSpPr>
        <p:spPr/>
        <p:txBody>
          <a:bodyPr/>
          <a:lstStyle/>
          <a:p>
            <a:pPr algn="ctr"/>
            <a:r>
              <a:rPr lang="en-US" dirty="0"/>
              <a:t>Statistics of Women in </a:t>
            </a:r>
            <a:br>
              <a:rPr lang="en-US" dirty="0"/>
            </a:br>
            <a:r>
              <a:rPr lang="en-US" dirty="0"/>
              <a:t>Higher Education… </a:t>
            </a:r>
            <a:r>
              <a:rPr lang="en-US" b="1" dirty="0"/>
              <a:t>Women have </a:t>
            </a:r>
          </a:p>
        </p:txBody>
      </p:sp>
      <p:graphicFrame>
        <p:nvGraphicFramePr>
          <p:cNvPr id="6" name="Content Placeholder 5">
            <a:extLst>
              <a:ext uri="{FF2B5EF4-FFF2-40B4-BE49-F238E27FC236}">
                <a16:creationId xmlns:a16="http://schemas.microsoft.com/office/drawing/2014/main" id="{FE05078A-962E-4651-9280-75AD48C30662}"/>
              </a:ext>
            </a:extLst>
          </p:cNvPr>
          <p:cNvGraphicFramePr>
            <a:graphicFrameLocks noGrp="1"/>
          </p:cNvGraphicFramePr>
          <p:nvPr>
            <p:ph idx="1"/>
            <p:extLst>
              <p:ext uri="{D42A27DB-BD31-4B8C-83A1-F6EECF244321}">
                <p14:modId xmlns:p14="http://schemas.microsoft.com/office/powerpoint/2010/main" val="3940990916"/>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5426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EAD7-FF1E-438E-A1DA-F7D4F32AA033}"/>
              </a:ext>
            </a:extLst>
          </p:cNvPr>
          <p:cNvSpPr>
            <a:spLocks noGrp="1"/>
          </p:cNvSpPr>
          <p:nvPr>
            <p:ph type="title"/>
          </p:nvPr>
        </p:nvSpPr>
        <p:spPr/>
        <p:txBody>
          <a:bodyPr/>
          <a:lstStyle/>
          <a:p>
            <a:r>
              <a:rPr lang="en-US" dirty="0"/>
              <a:t>Data on Presidents and Chief Academic Officers (CAOs - VPs) </a:t>
            </a:r>
          </a:p>
        </p:txBody>
      </p:sp>
      <p:sp>
        <p:nvSpPr>
          <p:cNvPr id="3" name="Content Placeholder 2">
            <a:extLst>
              <a:ext uri="{FF2B5EF4-FFF2-40B4-BE49-F238E27FC236}">
                <a16:creationId xmlns:a16="http://schemas.microsoft.com/office/drawing/2014/main" id="{A10805CC-9467-4E42-9F3B-11396850228F}"/>
              </a:ext>
            </a:extLst>
          </p:cNvPr>
          <p:cNvSpPr>
            <a:spLocks noGrp="1"/>
          </p:cNvSpPr>
          <p:nvPr>
            <p:ph idx="1"/>
          </p:nvPr>
        </p:nvSpPr>
        <p:spPr/>
        <p:txBody>
          <a:bodyPr/>
          <a:lstStyle/>
          <a:p>
            <a:r>
              <a:rPr lang="en-US" dirty="0"/>
              <a:t>Women presidents have increased from 1986.  </a:t>
            </a:r>
          </a:p>
          <a:p>
            <a:pPr marL="0" indent="0">
              <a:buNone/>
            </a:pPr>
            <a:r>
              <a:rPr lang="en-US" b="1" dirty="0"/>
              <a:t>However, as of 2016</a:t>
            </a:r>
          </a:p>
          <a:p>
            <a:endParaRPr lang="en-US" dirty="0"/>
          </a:p>
          <a:p>
            <a:endParaRPr lang="en-US" dirty="0"/>
          </a:p>
          <a:p>
            <a:endParaRPr lang="en-US" dirty="0"/>
          </a:p>
          <a:p>
            <a:endParaRPr lang="en-US" dirty="0"/>
          </a:p>
          <a:p>
            <a:endParaRPr lang="en-US" dirty="0"/>
          </a:p>
        </p:txBody>
      </p:sp>
      <p:graphicFrame>
        <p:nvGraphicFramePr>
          <p:cNvPr id="4" name="Diagram 3">
            <a:extLst>
              <a:ext uri="{FF2B5EF4-FFF2-40B4-BE49-F238E27FC236}">
                <a16:creationId xmlns:a16="http://schemas.microsoft.com/office/drawing/2014/main" id="{1C019AF0-87FD-437D-A3D3-E41E8DE4942A}"/>
              </a:ext>
            </a:extLst>
          </p:cNvPr>
          <p:cNvGraphicFramePr/>
          <p:nvPr>
            <p:extLst>
              <p:ext uri="{D42A27DB-BD31-4B8C-83A1-F6EECF244321}">
                <p14:modId xmlns:p14="http://schemas.microsoft.com/office/powerpoint/2010/main" val="2837777778"/>
              </p:ext>
            </p:extLst>
          </p:nvPr>
        </p:nvGraphicFramePr>
        <p:xfrm>
          <a:off x="2782957" y="3061252"/>
          <a:ext cx="7589077" cy="2849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049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5E07A-098D-4A38-BE70-646CB9AFBD76}"/>
              </a:ext>
            </a:extLst>
          </p:cNvPr>
          <p:cNvSpPr>
            <a:spLocks noGrp="1"/>
          </p:cNvSpPr>
          <p:nvPr>
            <p:ph type="title"/>
          </p:nvPr>
        </p:nvSpPr>
        <p:spPr/>
        <p:txBody>
          <a:bodyPr/>
          <a:lstStyle/>
          <a:p>
            <a:r>
              <a:rPr lang="en-US" dirty="0"/>
              <a:t>Data on Presidents in Higher Education</a:t>
            </a:r>
          </a:p>
        </p:txBody>
      </p:sp>
      <p:graphicFrame>
        <p:nvGraphicFramePr>
          <p:cNvPr id="4" name="Content Placeholder 3">
            <a:extLst>
              <a:ext uri="{FF2B5EF4-FFF2-40B4-BE49-F238E27FC236}">
                <a16:creationId xmlns:a16="http://schemas.microsoft.com/office/drawing/2014/main" id="{13986C46-57D8-42BD-B303-557E73B317CE}"/>
              </a:ext>
            </a:extLst>
          </p:cNvPr>
          <p:cNvGraphicFramePr>
            <a:graphicFrameLocks noGrp="1"/>
          </p:cNvGraphicFramePr>
          <p:nvPr>
            <p:ph idx="1"/>
            <p:extLst>
              <p:ext uri="{D42A27DB-BD31-4B8C-83A1-F6EECF244321}">
                <p14:modId xmlns:p14="http://schemas.microsoft.com/office/powerpoint/2010/main" val="3761842984"/>
              </p:ext>
            </p:extLst>
          </p:nvPr>
        </p:nvGraphicFramePr>
        <p:xfrm>
          <a:off x="2663361" y="2083905"/>
          <a:ext cx="8911688" cy="1497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a:extLst>
              <a:ext uri="{FF2B5EF4-FFF2-40B4-BE49-F238E27FC236}">
                <a16:creationId xmlns:a16="http://schemas.microsoft.com/office/drawing/2014/main" id="{A5BF3243-4ACE-4623-9250-87351C90C707}"/>
              </a:ext>
            </a:extLst>
          </p:cNvPr>
          <p:cNvGraphicFramePr>
            <a:graphicFrameLocks/>
          </p:cNvGraphicFramePr>
          <p:nvPr>
            <p:extLst>
              <p:ext uri="{D42A27DB-BD31-4B8C-83A1-F6EECF244321}">
                <p14:modId xmlns:p14="http://schemas.microsoft.com/office/powerpoint/2010/main" val="292721097"/>
              </p:ext>
            </p:extLst>
          </p:nvPr>
        </p:nvGraphicFramePr>
        <p:xfrm>
          <a:off x="4505739" y="3581401"/>
          <a:ext cx="6998873" cy="149749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Content Placeholder 3">
            <a:extLst>
              <a:ext uri="{FF2B5EF4-FFF2-40B4-BE49-F238E27FC236}">
                <a16:creationId xmlns:a16="http://schemas.microsoft.com/office/drawing/2014/main" id="{219AA6DA-0386-44D8-8885-CCB189EE5F0E}"/>
              </a:ext>
            </a:extLst>
          </p:cNvPr>
          <p:cNvGraphicFramePr>
            <a:graphicFrameLocks/>
          </p:cNvGraphicFramePr>
          <p:nvPr>
            <p:extLst>
              <p:ext uri="{D42A27DB-BD31-4B8C-83A1-F6EECF244321}">
                <p14:modId xmlns:p14="http://schemas.microsoft.com/office/powerpoint/2010/main" val="3553086775"/>
              </p:ext>
            </p:extLst>
          </p:nvPr>
        </p:nvGraphicFramePr>
        <p:xfrm>
          <a:off x="3991030" y="5128592"/>
          <a:ext cx="8770814" cy="149749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25324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181F-E796-435E-A10C-CC2D26F1A2F6}"/>
              </a:ext>
            </a:extLst>
          </p:cNvPr>
          <p:cNvSpPr>
            <a:spLocks noGrp="1"/>
          </p:cNvSpPr>
          <p:nvPr>
            <p:ph type="title"/>
          </p:nvPr>
        </p:nvSpPr>
        <p:spPr/>
        <p:txBody>
          <a:bodyPr>
            <a:normAutofit fontScale="90000"/>
          </a:bodyPr>
          <a:lstStyle/>
          <a:p>
            <a:r>
              <a:rPr lang="en-US" sz="5400" i="1" dirty="0"/>
              <a:t>FACTS of Women Presidents</a:t>
            </a:r>
          </a:p>
        </p:txBody>
      </p:sp>
      <p:sp>
        <p:nvSpPr>
          <p:cNvPr id="3" name="Content Placeholder 2">
            <a:extLst>
              <a:ext uri="{FF2B5EF4-FFF2-40B4-BE49-F238E27FC236}">
                <a16:creationId xmlns:a16="http://schemas.microsoft.com/office/drawing/2014/main" id="{A0C864C4-8168-4737-844D-1F9A310DED1B}"/>
              </a:ext>
            </a:extLst>
          </p:cNvPr>
          <p:cNvSpPr>
            <a:spLocks noGrp="1"/>
          </p:cNvSpPr>
          <p:nvPr>
            <p:ph idx="1"/>
          </p:nvPr>
        </p:nvSpPr>
        <p:spPr>
          <a:solidFill>
            <a:schemeClr val="tx2">
              <a:lumMod val="20000"/>
              <a:lumOff val="80000"/>
            </a:schemeClr>
          </a:solidFill>
        </p:spPr>
        <p:txBody>
          <a:bodyPr>
            <a:normAutofit/>
          </a:bodyPr>
          <a:lstStyle/>
          <a:p>
            <a:r>
              <a:rPr lang="en-US" sz="2000" b="1" dirty="0"/>
              <a:t>More likely to have a PhD or EdD than male peers</a:t>
            </a:r>
          </a:p>
          <a:p>
            <a:endParaRPr lang="en-US" sz="2000" b="1" dirty="0"/>
          </a:p>
          <a:p>
            <a:r>
              <a:rPr lang="en-US" sz="2000" b="1" dirty="0"/>
              <a:t>Three top fields of study for presidents – Education, Humanities, Social Sciences</a:t>
            </a:r>
          </a:p>
          <a:p>
            <a:endParaRPr lang="en-US" sz="2000" b="1" dirty="0"/>
          </a:p>
          <a:p>
            <a:r>
              <a:rPr lang="en-US" sz="2000" b="1" dirty="0"/>
              <a:t>Women presidents more likely to have served as CAOs/Provosts.</a:t>
            </a:r>
          </a:p>
          <a:p>
            <a:endParaRPr lang="en-US" sz="2000" b="1" dirty="0"/>
          </a:p>
          <a:p>
            <a:r>
              <a:rPr lang="en-US" sz="2000" b="1" dirty="0"/>
              <a:t>Male presidents more likely to come from outside or had a senior campus executive role</a:t>
            </a:r>
          </a:p>
        </p:txBody>
      </p:sp>
    </p:spTree>
    <p:extLst>
      <p:ext uri="{BB962C8B-B14F-4D97-AF65-F5344CB8AC3E}">
        <p14:creationId xmlns:p14="http://schemas.microsoft.com/office/powerpoint/2010/main" val="343152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E1C2D-D52C-4EDF-A0CB-E6CB7D57D7F3}"/>
              </a:ext>
            </a:extLst>
          </p:cNvPr>
          <p:cNvSpPr>
            <a:spLocks noGrp="1"/>
          </p:cNvSpPr>
          <p:nvPr>
            <p:ph type="title"/>
          </p:nvPr>
        </p:nvSpPr>
        <p:spPr/>
        <p:txBody>
          <a:bodyPr/>
          <a:lstStyle/>
          <a:p>
            <a:r>
              <a:rPr lang="en-US" dirty="0"/>
              <a:t>Trend of Chief Academic Officers (CAOs - VPs)</a:t>
            </a:r>
          </a:p>
        </p:txBody>
      </p:sp>
      <p:graphicFrame>
        <p:nvGraphicFramePr>
          <p:cNvPr id="6" name="Content Placeholder 5">
            <a:extLst>
              <a:ext uri="{FF2B5EF4-FFF2-40B4-BE49-F238E27FC236}">
                <a16:creationId xmlns:a16="http://schemas.microsoft.com/office/drawing/2014/main" id="{FF207AA6-C1D9-45E6-8D51-D5BC0A64DA73}"/>
              </a:ext>
            </a:extLst>
          </p:cNvPr>
          <p:cNvGraphicFramePr>
            <a:graphicFrameLocks noGrp="1"/>
          </p:cNvGraphicFramePr>
          <p:nvPr>
            <p:ph idx="1"/>
            <p:extLst>
              <p:ext uri="{D42A27DB-BD31-4B8C-83A1-F6EECF244321}">
                <p14:modId xmlns:p14="http://schemas.microsoft.com/office/powerpoint/2010/main" val="647948985"/>
              </p:ext>
            </p:extLst>
          </p:nvPr>
        </p:nvGraphicFramePr>
        <p:xfrm>
          <a:off x="2589213" y="1904999"/>
          <a:ext cx="8915400" cy="44560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436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A2AFD5-EC60-469C-A221-D0D0A02ADE57}"/>
              </a:ext>
            </a:extLst>
          </p:cNvPr>
          <p:cNvSpPr>
            <a:spLocks noGrp="1"/>
          </p:cNvSpPr>
          <p:nvPr>
            <p:ph type="title"/>
          </p:nvPr>
        </p:nvSpPr>
        <p:spPr>
          <a:xfrm>
            <a:off x="1259893" y="3101093"/>
            <a:ext cx="2454052" cy="3029344"/>
          </a:xfrm>
        </p:spPr>
        <p:txBody>
          <a:bodyPr>
            <a:normAutofit/>
          </a:bodyPr>
          <a:lstStyle/>
          <a:p>
            <a:r>
              <a:rPr lang="en-US" sz="3000" dirty="0">
                <a:solidFill>
                  <a:schemeClr val="bg1"/>
                </a:solidFill>
              </a:rPr>
              <a:t>What does Literature say on Women Leadership?</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006DDB8-7F94-4E79-BBC9-B03935262E57}"/>
              </a:ext>
            </a:extLst>
          </p:cNvPr>
          <p:cNvSpPr>
            <a:spLocks noGrp="1"/>
          </p:cNvSpPr>
          <p:nvPr>
            <p:ph idx="1"/>
          </p:nvPr>
        </p:nvSpPr>
        <p:spPr>
          <a:xfrm>
            <a:off x="4706578" y="589722"/>
            <a:ext cx="6798033" cy="5321500"/>
          </a:xfrm>
        </p:spPr>
        <p:txBody>
          <a:bodyPr anchor="ctr">
            <a:normAutofit/>
          </a:bodyPr>
          <a:lstStyle/>
          <a:p>
            <a:r>
              <a:rPr lang="en-US" sz="2000" b="1" dirty="0"/>
              <a:t>Leadership/Style – subjectively constructed</a:t>
            </a:r>
          </a:p>
          <a:p>
            <a:pPr lvl="1"/>
            <a:r>
              <a:rPr lang="en-US" sz="2000" b="1" dirty="0"/>
              <a:t>Process in which an individual influences a group of individuals to achieve a common goal (Northhouse, 2004)</a:t>
            </a:r>
          </a:p>
          <a:p>
            <a:pPr lvl="1"/>
            <a:r>
              <a:rPr lang="en-US" sz="2000" b="1" dirty="0"/>
              <a:t>Bring significant and lasting changes in heterogeneous group (Gardener, 1995)</a:t>
            </a:r>
          </a:p>
          <a:p>
            <a:pPr lvl="1"/>
            <a:endParaRPr lang="en-US" sz="2000" b="1" dirty="0"/>
          </a:p>
          <a:p>
            <a:r>
              <a:rPr lang="en-US" sz="2000" b="1" dirty="0"/>
              <a:t>Leadership Style has two dimensions:</a:t>
            </a:r>
          </a:p>
          <a:p>
            <a:pPr lvl="1"/>
            <a:r>
              <a:rPr lang="en-US" sz="2000" b="1" dirty="0"/>
              <a:t>Goal setting, organization, direction, control</a:t>
            </a:r>
          </a:p>
          <a:p>
            <a:pPr lvl="1"/>
            <a:r>
              <a:rPr lang="en-US" sz="2000" b="1" dirty="0"/>
              <a:t>Relationship involving support, communication, interaction, active listening (Hersey &amp; Blachard, 1988)</a:t>
            </a:r>
          </a:p>
        </p:txBody>
      </p:sp>
    </p:spTree>
    <p:extLst>
      <p:ext uri="{BB962C8B-B14F-4D97-AF65-F5344CB8AC3E}">
        <p14:creationId xmlns:p14="http://schemas.microsoft.com/office/powerpoint/2010/main" val="32385542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3624</Words>
  <Application>Microsoft Office PowerPoint</Application>
  <PresentationFormat>宽屏</PresentationFormat>
  <Paragraphs>295</Paragraphs>
  <Slides>31</Slides>
  <Notes>29</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Arial</vt:lpstr>
      <vt:lpstr>Calibri</vt:lpstr>
      <vt:lpstr>Century Gothic</vt:lpstr>
      <vt:lpstr>Wingdings 3</vt:lpstr>
      <vt:lpstr>Wisp</vt:lpstr>
      <vt:lpstr>Case Studies of (3) Women Leaders in Higher Education (HE) Institutions</vt:lpstr>
      <vt:lpstr>Focus of Study Presentation</vt:lpstr>
      <vt:lpstr>Pipeline Myth</vt:lpstr>
      <vt:lpstr>Statistics of Women in  Higher Education… Women have </vt:lpstr>
      <vt:lpstr>Data on Presidents and Chief Academic Officers (CAOs - VPs) </vt:lpstr>
      <vt:lpstr>Data on Presidents in Higher Education</vt:lpstr>
      <vt:lpstr>FACTS of Women Presidents</vt:lpstr>
      <vt:lpstr>Trend of Chief Academic Officers (CAOs - VPs)</vt:lpstr>
      <vt:lpstr>What does Literature say on Women Leadership?</vt:lpstr>
      <vt:lpstr>Gender and Leadership</vt:lpstr>
      <vt:lpstr>Today the Role of the Women Leader</vt:lpstr>
      <vt:lpstr>Trends of Women Leaders in Higher Education</vt:lpstr>
      <vt:lpstr>Female Leadership – Interactive leadership (Rosener, 1990)</vt:lpstr>
      <vt:lpstr>Why the GENDER GAP in Higher Education? Potential Sources of the Problem </vt:lpstr>
      <vt:lpstr>The Research Study/Questions</vt:lpstr>
      <vt:lpstr>Research Procedures –  Triangulation of Data</vt:lpstr>
      <vt:lpstr>Multi-case Study Women Leader Samples in NY, CT, NJ</vt:lpstr>
      <vt:lpstr>Data Analysis – Coded Data</vt:lpstr>
      <vt:lpstr>Findings – Participants had mentors – mostly male </vt:lpstr>
      <vt:lpstr>Findings -  Data shows that all case study participants have different work-life balance:</vt:lpstr>
      <vt:lpstr>Findings – Data from Observations of Meetings and interviews</vt:lpstr>
      <vt:lpstr>Example Interview Questions</vt:lpstr>
      <vt:lpstr>Findings -  Interviews and Observations at meetings -  Style of Women Leaders</vt:lpstr>
      <vt:lpstr>Findings -  Interviews and Observations at meetings -  Style of Women Leaders</vt:lpstr>
      <vt:lpstr>Findings -  Interviews and Observations at meetings -  Style of Women Leaders</vt:lpstr>
      <vt:lpstr>Findings – How they overcame Barriers/ obstacles/Personal Wherewithal? Artifacts, Interviews</vt:lpstr>
      <vt:lpstr>Artifacts – announcement for women meetings, goals/trends, responsibilities</vt:lpstr>
      <vt:lpstr>Conclusions – Trends that influence women in HE leadership </vt:lpstr>
      <vt:lpstr>What should women do? Strategies to close the gender gap…</vt:lpstr>
      <vt:lpstr>Implications</vt:lpstr>
      <vt:lpstr>Thanks – keep in touch cozzab@stjohns.edu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Studies of (3) Women Leaders in Higher Education (HE)</dc:title>
  <dc:creator>Barbara Cozza</dc:creator>
  <cp:lastModifiedBy>Rong Hu</cp:lastModifiedBy>
  <cp:revision>13</cp:revision>
  <dcterms:created xsi:type="dcterms:W3CDTF">2018-08-31T19:04:27Z</dcterms:created>
  <dcterms:modified xsi:type="dcterms:W3CDTF">2021-08-19T21:38:07Z</dcterms:modified>
</cp:coreProperties>
</file>